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9" r:id="rId2"/>
    <p:sldId id="311" r:id="rId3"/>
    <p:sldId id="313" r:id="rId4"/>
    <p:sldId id="316" r:id="rId5"/>
    <p:sldId id="315" r:id="rId6"/>
    <p:sldId id="320" r:id="rId7"/>
    <p:sldId id="322" r:id="rId8"/>
    <p:sldId id="318" r:id="rId9"/>
    <p:sldId id="324" r:id="rId10"/>
    <p:sldId id="326" r:id="rId11"/>
    <p:sldId id="337" r:id="rId12"/>
    <p:sldId id="330" r:id="rId13"/>
    <p:sldId id="335" r:id="rId14"/>
  </p:sldIdLst>
  <p:sldSz cx="12192000" cy="6858000"/>
  <p:notesSz cx="6797675" cy="9928225"/>
  <p:custDataLst>
    <p:tags r:id="rId16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615" autoAdjust="0"/>
  </p:normalViewPr>
  <p:slideViewPr>
    <p:cSldViewPr snapToGrid="0">
      <p:cViewPr varScale="1">
        <p:scale>
          <a:sx n="74" d="100"/>
          <a:sy n="74" d="100"/>
        </p:scale>
        <p:origin x="1042" y="21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26280-6E59-4E8D-8777-D835D92E5A42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754C1-3102-4065-B6FB-9761080DE2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66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754C1-3102-4065-B6FB-9761080DE2D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27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 (gro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afbeelding 9">
            <a:extLst>
              <a:ext uri="{FF2B5EF4-FFF2-40B4-BE49-F238E27FC236}">
                <a16:creationId xmlns:a16="http://schemas.microsoft.com/office/drawing/2014/main" id="{8D2181BF-AE96-5FAE-34F1-DA87F40E69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83369"/>
            <a:ext cx="12192000" cy="7141369"/>
          </a:xfrm>
          <a:custGeom>
            <a:avLst/>
            <a:gdLst>
              <a:gd name="connsiteX0" fmla="*/ 11553301 w 12192000"/>
              <a:gd name="connsiteY0" fmla="*/ 0 h 7141369"/>
              <a:gd name="connsiteX1" fmla="*/ 12109974 w 12192000"/>
              <a:gd name="connsiteY1" fmla="*/ 0 h 7141369"/>
              <a:gd name="connsiteX2" fmla="*/ 12192000 w 12192000"/>
              <a:gd name="connsiteY2" fmla="*/ 82026 h 7141369"/>
              <a:gd name="connsiteX3" fmla="*/ 12192000 w 12192000"/>
              <a:gd name="connsiteY3" fmla="*/ 149612 h 7141369"/>
              <a:gd name="connsiteX4" fmla="*/ 12192000 w 12192000"/>
              <a:gd name="connsiteY4" fmla="*/ 283369 h 7141369"/>
              <a:gd name="connsiteX5" fmla="*/ 12192000 w 12192000"/>
              <a:gd name="connsiteY5" fmla="*/ 395627 h 7141369"/>
              <a:gd name="connsiteX6" fmla="*/ 12192000 w 12192000"/>
              <a:gd name="connsiteY6" fmla="*/ 806004 h 7141369"/>
              <a:gd name="connsiteX7" fmla="*/ 12192000 w 12192000"/>
              <a:gd name="connsiteY7" fmla="*/ 7141369 h 7141369"/>
              <a:gd name="connsiteX8" fmla="*/ 0 w 12192000"/>
              <a:gd name="connsiteY8" fmla="*/ 7141369 h 7141369"/>
              <a:gd name="connsiteX9" fmla="*/ 0 w 12192000"/>
              <a:gd name="connsiteY9" fmla="*/ 283369 h 7141369"/>
              <a:gd name="connsiteX10" fmla="*/ 11471275 w 12192000"/>
              <a:gd name="connsiteY10" fmla="*/ 283369 h 7141369"/>
              <a:gd name="connsiteX11" fmla="*/ 11471275 w 12192000"/>
              <a:gd name="connsiteY11" fmla="*/ 149612 h 7141369"/>
              <a:gd name="connsiteX12" fmla="*/ 11471275 w 12192000"/>
              <a:gd name="connsiteY12" fmla="*/ 82026 h 7141369"/>
              <a:gd name="connsiteX13" fmla="*/ 11553301 w 12192000"/>
              <a:gd name="connsiteY13" fmla="*/ 0 h 714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7141369">
                <a:moveTo>
                  <a:pt x="11553301" y="0"/>
                </a:moveTo>
                <a:lnTo>
                  <a:pt x="12109974" y="0"/>
                </a:lnTo>
                <a:cubicBezTo>
                  <a:pt x="12155276" y="0"/>
                  <a:pt x="12192000" y="36724"/>
                  <a:pt x="12192000" y="82026"/>
                </a:cubicBezTo>
                <a:lnTo>
                  <a:pt x="12192000" y="149612"/>
                </a:lnTo>
                <a:lnTo>
                  <a:pt x="12192000" y="283369"/>
                </a:lnTo>
                <a:lnTo>
                  <a:pt x="12192000" y="395627"/>
                </a:lnTo>
                <a:lnTo>
                  <a:pt x="12192000" y="806004"/>
                </a:lnTo>
                <a:lnTo>
                  <a:pt x="12192000" y="7141369"/>
                </a:lnTo>
                <a:lnTo>
                  <a:pt x="0" y="7141369"/>
                </a:lnTo>
                <a:lnTo>
                  <a:pt x="0" y="283369"/>
                </a:lnTo>
                <a:lnTo>
                  <a:pt x="11471275" y="283369"/>
                </a:lnTo>
                <a:lnTo>
                  <a:pt x="11471275" y="149612"/>
                </a:lnTo>
                <a:lnTo>
                  <a:pt x="11471275" y="82026"/>
                </a:lnTo>
                <a:cubicBezTo>
                  <a:pt x="11471275" y="36724"/>
                  <a:pt x="11507999" y="0"/>
                  <a:pt x="1155330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none" tIns="0" rIns="82800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en klik op ‘Invoegen’.</a:t>
            </a:r>
          </a:p>
        </p:txBody>
      </p:sp>
      <p:sp>
        <p:nvSpPr>
          <p:cNvPr id="146" name="Tijdelijke aanduiding voor tekst 23">
            <a:extLst>
              <a:ext uri="{FF2B5EF4-FFF2-40B4-BE49-F238E27FC236}">
                <a16:creationId xmlns:a16="http://schemas.microsoft.com/office/drawing/2014/main" id="{1D7663F4-7717-9053-2E28-7792CE666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240000">
            <a:off x="-3822637" y="1982959"/>
            <a:ext cx="9995223" cy="3444852"/>
          </a:xfrm>
          <a:custGeom>
            <a:avLst/>
            <a:gdLst>
              <a:gd name="connsiteX0" fmla="*/ 213258 w 9995223"/>
              <a:gd name="connsiteY0" fmla="*/ 31655 h 3444852"/>
              <a:gd name="connsiteX1" fmla="*/ 9586780 w 9995223"/>
              <a:gd name="connsiteY1" fmla="*/ 568 h 3444852"/>
              <a:gd name="connsiteX2" fmla="*/ 9831452 w 9995223"/>
              <a:gd name="connsiteY2" fmla="*/ 213259 h 3444852"/>
              <a:gd name="connsiteX3" fmla="*/ 9994656 w 9995223"/>
              <a:gd name="connsiteY3" fmla="*/ 2547190 h 3444852"/>
              <a:gd name="connsiteX4" fmla="*/ 9781966 w 9995223"/>
              <a:gd name="connsiteY4" fmla="*/ 2791863 h 3444852"/>
              <a:gd name="connsiteX5" fmla="*/ 451893 w 9995223"/>
              <a:gd name="connsiteY5" fmla="*/ 3444285 h 3444852"/>
              <a:gd name="connsiteX6" fmla="*/ 207220 w 9995223"/>
              <a:gd name="connsiteY6" fmla="*/ 3231595 h 3444852"/>
              <a:gd name="connsiteX7" fmla="*/ 568 w 9995223"/>
              <a:gd name="connsiteY7" fmla="*/ 276328 h 3444852"/>
              <a:gd name="connsiteX8" fmla="*/ 213258 w 9995223"/>
              <a:gd name="connsiteY8" fmla="*/ 31655 h 344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5223" h="3444852">
                <a:moveTo>
                  <a:pt x="213258" y="31655"/>
                </a:moveTo>
                <a:lnTo>
                  <a:pt x="9586780" y="568"/>
                </a:lnTo>
                <a:cubicBezTo>
                  <a:pt x="9713056" y="-8262"/>
                  <a:pt x="9822621" y="86981"/>
                  <a:pt x="9831452" y="213259"/>
                </a:cubicBezTo>
                <a:lnTo>
                  <a:pt x="9994656" y="2547190"/>
                </a:lnTo>
                <a:cubicBezTo>
                  <a:pt x="10003486" y="2673468"/>
                  <a:pt x="9908242" y="2783033"/>
                  <a:pt x="9781966" y="2791863"/>
                </a:cubicBezTo>
                <a:lnTo>
                  <a:pt x="451893" y="3444285"/>
                </a:lnTo>
                <a:cubicBezTo>
                  <a:pt x="325615" y="3453115"/>
                  <a:pt x="216050" y="3357872"/>
                  <a:pt x="207220" y="3231595"/>
                </a:cubicBezTo>
                <a:lnTo>
                  <a:pt x="568" y="276328"/>
                </a:lnTo>
                <a:cubicBezTo>
                  <a:pt x="-8263" y="150050"/>
                  <a:pt x="86981" y="40486"/>
                  <a:pt x="213258" y="31655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&lt;?xml version="1.0" encoding="UTF-8"?&gt;&lt;svg id="Laag_1" data-name="Laag 1" xmlns="http://www.w3.org/2000/svg" viewBox="0 0 2619.86 673.71"&gt;  &lt;defs&gt;    &lt;style&gt;      .cls-1 {        fill: #003e50;        stroke-width: 0px;      }    &lt;/style&gt;  &lt;/defs&gt;  &lt;path class="cls-1" d="M1565.41,49.45L822.86,0c-10.05,0-18.2,8.15-18.2,18.2v235.2c0,10.05,8.15,18.2,18.2,18.2h742.55c10.05,0,18.2-8.15,18.2-18.2V67.65c0-10.05-8.15-18.2-18.2-18.2Z"/&gt;  &lt;path class="cls-1" d="M1565.41,522.41l-742.55,49.45c-10.05,0-18.2-8.15-18.2-18.2v-235.2c0-10.05,8.15-18.2,18.2-18.2h742.55c10.05,0,18.2,8.15,18.2,18.2v185.75c0,10.05-8.15,18.2-18.2,18.2Z"/&gt;  &lt;path class="cls-1" d="M18.2,49.45L760.75,0c10.05,0,18.2,8.15,18.2,18.2v235.2c0,10.05-8.15,18.2-18.2,18.2H18.2C8.15,271.6,0,263.45,0,253.4V67.65c0-10.05,8.15-18.2,18.2-18.2Z"/&gt;  &lt;path class="cls-1" d="M18.2,522.41l742.55,49.45c10.05,0,18.2-8.15,18.2-18.2v-235.2c0-10.05-8.15-18.2-18.2-18.2H18.2C8.15,300.26,0,308.41,0,318.46v185.75c0,10.05,8.15,18.2,18.2,18.2Z"/&gt;  &lt;path class="cls-1" d="M2190.23,38.37l-350.9,32.44c-10.05,0-18.2,8.15-18.2,18.2v235.78c0,10.05,8.15,18.2,18.2,18.2h350.9c10.05,0,18.2-8.15,18.2-18.2V56.57c0-10.05-8.15-18.2-18.2-18.2Z"/&gt;  &lt;path class="cls-1" d="M2601.66,673.71l-350.9-32.44c-10.05,0-18.2-8.15-18.2-18.2v-235.78c0-10.05,8.15-18.2,18.2-18.2h350.9c10.05,0,18.2,8.15,18.2,18.2v268.22c0,10.05-8.15,18.2-18.2,18.2Z"/&gt;  &lt;path class="cls-1" d="M2250.76,38.37l350.9,32.44c10.05,0,18.2,8.15,18.2,18.2v235.78c0,10.05-8.15,18.2-18.2,18.2h-350.9c-10.05,0-18.2-8.15-18.2-18.2V56.57c0-10.05,8.15-18.2,18.2-18.2Z"/&gt;  &lt;path class="cls-1" d="M1839.33,673.71l350.9-32.44c10.05,0,18.2-8.15,18.2-18.2v-235.78c0-10.05-8.15-18.2-18.2-18.2h-350.9c-10.05,0-18.2,8.15-18.2,18.2v268.22c0,10.05,8.15,18.2,18.2,18.2Z"/&gt;&lt;/svg&gt;</a:t>
            </a:r>
            <a:endParaRPr lang="nl-NL" dirty="0"/>
          </a:p>
        </p:txBody>
      </p:sp>
      <p:sp>
        <p:nvSpPr>
          <p:cNvPr id="60" name="Tijdelijke aanduiding voor tekst 59">
            <a:extLst>
              <a:ext uri="{FF2B5EF4-FFF2-40B4-BE49-F238E27FC236}">
                <a16:creationId xmlns:a16="http://schemas.microsoft.com/office/drawing/2014/main" id="{C3E8941A-023B-98E9-8FA2-6358747D49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838519"/>
            <a:ext cx="12192000" cy="1019481"/>
          </a:xfrm>
          <a:solidFill>
            <a:schemeClr val="bg1"/>
          </a:solid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333729"/>
            <a:ext cx="3600000" cy="180000"/>
          </a:xfrm>
        </p:spPr>
        <p:txBody>
          <a:bodyPr anchor="t"/>
          <a:lstStyle>
            <a:lvl1pPr algn="l">
              <a:lnSpc>
                <a:spcPct val="80000"/>
              </a:lnSpc>
              <a:defRPr sz="1600" b="0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Titeldia</a:t>
            </a:r>
            <a:r>
              <a:rPr lang="nl-NL" noProof="0" dirty="0"/>
              <a:t> (groen)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9050" y="4165977"/>
            <a:ext cx="6776427" cy="3600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Ruimte voor een subtitel</a:t>
            </a:r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C2E50591-0D87-4682-467C-A98610D46C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89049" y="2852279"/>
            <a:ext cx="6776427" cy="1181621"/>
          </a:xfrm>
        </p:spPr>
        <p:txBody>
          <a:bodyPr anchor="ctr"/>
          <a:lstStyle>
            <a:lvl1pPr marL="0" indent="0">
              <a:buFontTx/>
              <a:buNone/>
              <a:defRPr sz="4000" b="0" cap="all" baseline="0"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60363" indent="0"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van de presentatie</a:t>
            </a:r>
          </a:p>
        </p:txBody>
      </p:sp>
      <p:sp>
        <p:nvSpPr>
          <p:cNvPr id="106" name="Tijdelijke aanduiding voor tekst 105">
            <a:extLst>
              <a:ext uri="{FF2B5EF4-FFF2-40B4-BE49-F238E27FC236}">
                <a16:creationId xmlns:a16="http://schemas.microsoft.com/office/drawing/2014/main" id="{CB779C3A-8492-74F2-C4B7-5200328F18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1716" y="6063490"/>
            <a:ext cx="2048402" cy="597043"/>
          </a:xfrm>
          <a:blipFill>
            <a:blip r:embed="rId2"/>
            <a:srcRect/>
            <a:stretch>
              <a:fillRect t="9217" b="9217"/>
            </a:stretch>
          </a:blipFill>
        </p:spPr>
        <p:txBody>
          <a:bodyPr/>
          <a:lstStyle>
            <a:lvl1pPr marL="0" indent="0">
              <a:buNone/>
              <a:defRPr sz="100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6" name="Tijdelijke aanduiding voor datum 25">
            <a:extLst>
              <a:ext uri="{FF2B5EF4-FFF2-40B4-BE49-F238E27FC236}">
                <a16:creationId xmlns:a16="http://schemas.microsoft.com/office/drawing/2014/main" id="{29B1411D-6A4E-0606-54DD-5E38C0D6154B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8428588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35795-1E08-44C8-9CBD-672424AE3197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februari 2026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ijdelijke aanduiding voor voettekst 26">
            <a:extLst>
              <a:ext uri="{FF2B5EF4-FFF2-40B4-BE49-F238E27FC236}">
                <a16:creationId xmlns:a16="http://schemas.microsoft.com/office/drawing/2014/main" id="{78EF79CD-4752-378B-93A0-A0AD41C23BF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097199" y="7322519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ijdelijke aanduiding voor dianummer 27">
            <a:extLst>
              <a:ext uri="{FF2B5EF4-FFF2-40B4-BE49-F238E27FC236}">
                <a16:creationId xmlns:a16="http://schemas.microsoft.com/office/drawing/2014/main" id="{8B90E6DC-1D45-B549-7E84-BAA6EAFA38C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71275" y="7264078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INSTRUCTIE">
            <a:extLst>
              <a:ext uri="{FF2B5EF4-FFF2-40B4-BE49-F238E27FC236}">
                <a16:creationId xmlns:a16="http://schemas.microsoft.com/office/drawing/2014/main" id="{76A2C0D8-648C-60CF-3146-A1F91C593DA3}"/>
              </a:ext>
            </a:extLst>
          </p:cNvPr>
          <p:cNvGrpSpPr/>
          <p:nvPr userDrawn="1"/>
        </p:nvGrpSpPr>
        <p:grpSpPr>
          <a:xfrm>
            <a:off x="12377595" y="0"/>
            <a:ext cx="3693114" cy="6427357"/>
            <a:chOff x="-3786165" y="0"/>
            <a:chExt cx="3693114" cy="6427357"/>
          </a:xfrm>
        </p:grpSpPr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98D1C1F4-FF70-2861-6793-5ADD26E054AB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898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C93EE9C4-E4C8-586B-9B8D-B6932AF8B80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D38258F6-90E0-AC75-8D80-ECB9CB53B2AA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65840D7E-0F54-6A6E-207B-D11F12AFFC7E}"/>
                </a:ext>
              </a:extLst>
            </p:cNvPr>
            <p:cNvSpPr/>
            <p:nvPr userDrawn="1"/>
          </p:nvSpPr>
          <p:spPr>
            <a:xfrm>
              <a:off x="-3603587" y="26388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48C6799A-BEC2-54F9-2126-6E7F3EAE94CA}"/>
                </a:ext>
              </a:extLst>
            </p:cNvPr>
            <p:cNvSpPr/>
            <p:nvPr userDrawn="1"/>
          </p:nvSpPr>
          <p:spPr>
            <a:xfrm>
              <a:off x="-3319415" y="2638809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1D4C7F81-CCC1-6A8F-8AB4-2E4F07D7B756}"/>
                </a:ext>
              </a:extLst>
            </p:cNvPr>
            <p:cNvSpPr/>
            <p:nvPr userDrawn="1"/>
          </p:nvSpPr>
          <p:spPr>
            <a:xfrm>
              <a:off x="-3603587" y="381706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0B5E94A4-98E6-31D2-2AB5-C5FB54AF6522}"/>
                </a:ext>
              </a:extLst>
            </p:cNvPr>
            <p:cNvSpPr/>
            <p:nvPr userDrawn="1"/>
          </p:nvSpPr>
          <p:spPr>
            <a:xfrm>
              <a:off x="-3319415" y="3817067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8C6AAB2B-7C91-F10C-5703-BDEEE2F6EE01}"/>
                </a:ext>
              </a:extLst>
            </p:cNvPr>
            <p:cNvGrpSpPr/>
            <p:nvPr userDrawn="1"/>
          </p:nvGrpSpPr>
          <p:grpSpPr>
            <a:xfrm>
              <a:off x="-3314821" y="3054865"/>
              <a:ext cx="1558053" cy="563933"/>
              <a:chOff x="-3314821" y="2981448"/>
              <a:chExt cx="1558053" cy="563933"/>
            </a:xfrm>
          </p:grpSpPr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968144D3-0A93-3493-D768-E424E414095F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6F82F4C1-69C2-2288-A9DC-467D0667B927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9" name="Tekstvak 128">
                <a:extLst>
                  <a:ext uri="{FF2B5EF4-FFF2-40B4-BE49-F238E27FC236}">
                    <a16:creationId xmlns:a16="http://schemas.microsoft.com/office/drawing/2014/main" id="{19FEFD3C-A6A1-2C3D-0142-A6CE56DF22B4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130" name="Tekstvak 129">
                <a:extLst>
                  <a:ext uri="{FF2B5EF4-FFF2-40B4-BE49-F238E27FC236}">
                    <a16:creationId xmlns:a16="http://schemas.microsoft.com/office/drawing/2014/main" id="{550FE1E7-2FBE-6FE2-9B73-1EDBF88F2FCA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131" name="Vrije vorm: vorm 130">
                <a:extLst>
                  <a:ext uri="{FF2B5EF4-FFF2-40B4-BE49-F238E27FC236}">
                    <a16:creationId xmlns:a16="http://schemas.microsoft.com/office/drawing/2014/main" id="{8DEA88A9-5414-60D3-7DDA-72544FA20BC4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32" name="Gelijkbenige driehoek 131">
                <a:extLst>
                  <a:ext uri="{FF2B5EF4-FFF2-40B4-BE49-F238E27FC236}">
                    <a16:creationId xmlns:a16="http://schemas.microsoft.com/office/drawing/2014/main" id="{0DE7AC2E-4BE8-7473-735E-62CFD0B79B88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33" name="Groep 132">
                <a:extLst>
                  <a:ext uri="{FF2B5EF4-FFF2-40B4-BE49-F238E27FC236}">
                    <a16:creationId xmlns:a16="http://schemas.microsoft.com/office/drawing/2014/main" id="{159EA5A7-B05B-20C9-2750-25DCD7FBDFB6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8" name="Rechthoek 137">
                  <a:extLst>
                    <a:ext uri="{FF2B5EF4-FFF2-40B4-BE49-F238E27FC236}">
                      <a16:creationId xmlns:a16="http://schemas.microsoft.com/office/drawing/2014/main" id="{CE4A7F74-5C49-471D-1B00-CE4E733262FA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89D65863-04C2-1D52-2D63-1DA43A055AD3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0" name="Rechthoek 139">
                  <a:extLst>
                    <a:ext uri="{FF2B5EF4-FFF2-40B4-BE49-F238E27FC236}">
                      <a16:creationId xmlns:a16="http://schemas.microsoft.com/office/drawing/2014/main" id="{6D9FBDF1-C3C3-CD93-23BB-0F3BFB02FEA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87558005-835D-9740-CF0D-DC74AE188788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CF4A90F4-5A3D-7D0A-9E16-E142674D96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6" name="Rechthoek 135">
                  <a:extLst>
                    <a:ext uri="{FF2B5EF4-FFF2-40B4-BE49-F238E27FC236}">
                      <a16:creationId xmlns:a16="http://schemas.microsoft.com/office/drawing/2014/main" id="{B2B8BD32-EAAA-27F6-C9FA-9E2263249E1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7" name="Rechthoek 136">
                  <a:extLst>
                    <a:ext uri="{FF2B5EF4-FFF2-40B4-BE49-F238E27FC236}">
                      <a16:creationId xmlns:a16="http://schemas.microsoft.com/office/drawing/2014/main" id="{701A42F4-8CDD-4B3E-B749-394821D2DBDC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DF08FA81-F5F6-4645-3461-D6219F62797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A731C5F1-007E-8B37-BDB2-E805F06DF34E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3" name="Vrije vorm: vorm 122">
                  <a:extLst>
                    <a:ext uri="{FF2B5EF4-FFF2-40B4-BE49-F238E27FC236}">
                      <a16:creationId xmlns:a16="http://schemas.microsoft.com/office/drawing/2014/main" id="{82492C3F-81F9-2790-47A1-CE020E912709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2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4" name="Groep 123">
                  <a:extLst>
                    <a:ext uri="{FF2B5EF4-FFF2-40B4-BE49-F238E27FC236}">
                      <a16:creationId xmlns:a16="http://schemas.microsoft.com/office/drawing/2014/main" id="{2EE7CF61-2376-70D6-C64D-33FEBFC283D8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5" name="Vrije vorm: vorm 124">
                    <a:extLst>
                      <a:ext uri="{FF2B5EF4-FFF2-40B4-BE49-F238E27FC236}">
                        <a16:creationId xmlns:a16="http://schemas.microsoft.com/office/drawing/2014/main" id="{76AE60A8-5CB9-3A54-3D47-9658D758A1F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Vrije vorm: vorm 125">
                    <a:extLst>
                      <a:ext uri="{FF2B5EF4-FFF2-40B4-BE49-F238E27FC236}">
                        <a16:creationId xmlns:a16="http://schemas.microsoft.com/office/drawing/2014/main" id="{9E03BE09-35DA-E84E-FCC5-1BD9A2C8F0DA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22" name="Tekstvak 121">
                <a:extLst>
                  <a:ext uri="{FF2B5EF4-FFF2-40B4-BE49-F238E27FC236}">
                    <a16:creationId xmlns:a16="http://schemas.microsoft.com/office/drawing/2014/main" id="{C73486CB-5EDC-CC22-7555-B70828C6E3E6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6CAF2F54-785B-6D0E-118A-74ED92992CC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7D002464-05C9-10DD-FC93-6164265E8EDB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E2F8714-15EE-A217-E2DE-E65B2C77A415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Invoegen</a:t>
              </a:r>
            </a:p>
          </p:txBody>
        </p: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F27AD4A9-AF53-8AC0-32CF-6C8F1A8F7BF9}"/>
                </a:ext>
              </a:extLst>
            </p:cNvPr>
            <p:cNvGrpSpPr/>
            <p:nvPr userDrawn="1"/>
          </p:nvGrpSpPr>
          <p:grpSpPr>
            <a:xfrm>
              <a:off x="-3354295" y="4908999"/>
              <a:ext cx="514284" cy="506545"/>
              <a:chOff x="12617641" y="3403239"/>
              <a:chExt cx="752963" cy="741634"/>
            </a:xfrm>
          </p:grpSpPr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3169F73A-5B30-CEBF-DC99-3F669DC82338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1F11A4FF-2415-6AD1-4309-2FC69BED054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5" name="Groep 114">
                    <a:extLst>
                      <a:ext uri="{FF2B5EF4-FFF2-40B4-BE49-F238E27FC236}">
                        <a16:creationId xmlns:a16="http://schemas.microsoft.com/office/drawing/2014/main" id="{5743D892-17B2-7206-1496-9E0839BF666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538E194F-16A4-3EF1-6E6C-45554F02EF2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9" name="Rechthoek 118">
                      <a:extLst>
                        <a:ext uri="{FF2B5EF4-FFF2-40B4-BE49-F238E27FC236}">
                          <a16:creationId xmlns:a16="http://schemas.microsoft.com/office/drawing/2014/main" id="{F7E6EF15-C1B1-1A5A-BE7A-DC78B839E7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0" name="Ovaal 119">
                      <a:extLst>
                        <a:ext uri="{FF2B5EF4-FFF2-40B4-BE49-F238E27FC236}">
                          <a16:creationId xmlns:a16="http://schemas.microsoft.com/office/drawing/2014/main" id="{3AE7FA36-C563-0E9E-17AB-8F676994B3E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452311E5-24BF-E8BF-4B24-F85CFBA4EE9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7" name="Afbeelding 116">
                    <a:extLst>
                      <a:ext uri="{FF2B5EF4-FFF2-40B4-BE49-F238E27FC236}">
                        <a16:creationId xmlns:a16="http://schemas.microsoft.com/office/drawing/2014/main" id="{0FDD5162-AD31-B20E-DC56-62531B00D0F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8574B785-921F-3ECE-E585-A75DB7A589C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11E12C5E-0775-071E-068F-7D4B03130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713C4595-3826-83E6-3C1A-AC257045CFC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D5F62959-9AB7-66DA-0807-77725F04D8D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C4AF9AE3-1F12-72D0-CE89-C575F56173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7400CD14-FAE0-11A7-47E8-14C9C643847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0CC9C2FB-F09D-5D82-4837-D879E0C4C58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7" name="Gelijkbenige driehoek 106">
                <a:extLst>
                  <a:ext uri="{FF2B5EF4-FFF2-40B4-BE49-F238E27FC236}">
                    <a16:creationId xmlns:a16="http://schemas.microsoft.com/office/drawing/2014/main" id="{8D35DF20-2163-4D2A-49A8-CE7670BDAA4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25C36DA-3824-FA29-6CF9-E1CEE43140EC}"/>
                </a:ext>
              </a:extLst>
            </p:cNvPr>
            <p:cNvSpPr/>
            <p:nvPr userDrawn="1"/>
          </p:nvSpPr>
          <p:spPr>
            <a:xfrm>
              <a:off x="-3786165" y="559935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95" name="ICOON_info">
              <a:extLst>
                <a:ext uri="{FF2B5EF4-FFF2-40B4-BE49-F238E27FC236}">
                  <a16:creationId xmlns:a16="http://schemas.microsoft.com/office/drawing/2014/main" id="{E709A574-6AF4-2B9B-021E-A84009A11207}"/>
                </a:ext>
              </a:extLst>
            </p:cNvPr>
            <p:cNvGrpSpPr/>
            <p:nvPr userDrawn="1"/>
          </p:nvGrpSpPr>
          <p:grpSpPr>
            <a:xfrm>
              <a:off x="-376736" y="5473131"/>
              <a:ext cx="283685" cy="283685"/>
              <a:chOff x="-510741" y="5913713"/>
              <a:chExt cx="267555" cy="267555"/>
            </a:xfrm>
          </p:grpSpPr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B46FB77B-8D8D-BF63-D56D-CF0F4A05BC7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Graphic 163" descr="Informatie">
                <a:extLst>
                  <a:ext uri="{FF2B5EF4-FFF2-40B4-BE49-F238E27FC236}">
                    <a16:creationId xmlns:a16="http://schemas.microsoft.com/office/drawing/2014/main" id="{046BD4D4-FEA5-9D9F-D502-0DD818852A9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3AFD7799-1724-8C05-771D-595C4F559728}"/>
                </a:ext>
              </a:extLst>
            </p:cNvPr>
            <p:cNvGrpSpPr/>
            <p:nvPr userDrawn="1"/>
          </p:nvGrpSpPr>
          <p:grpSpPr>
            <a:xfrm>
              <a:off x="-938434" y="5736734"/>
              <a:ext cx="627798" cy="576693"/>
              <a:chOff x="-938434" y="4570310"/>
              <a:chExt cx="627798" cy="576693"/>
            </a:xfrm>
          </p:grpSpPr>
          <p:grpSp>
            <p:nvGrpSpPr>
              <p:cNvPr id="97" name="Inspireren">
                <a:extLst>
                  <a:ext uri="{FF2B5EF4-FFF2-40B4-BE49-F238E27FC236}">
                    <a16:creationId xmlns:a16="http://schemas.microsoft.com/office/drawing/2014/main" id="{638CA393-D74C-C485-6B43-33D47DFFA20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99" name="Freeform 12">
                  <a:extLst>
                    <a:ext uri="{FF2B5EF4-FFF2-40B4-BE49-F238E27FC236}">
                      <a16:creationId xmlns:a16="http://schemas.microsoft.com/office/drawing/2014/main" id="{4B890478-3FDA-719B-37FD-35E4C5D41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3">
                  <a:extLst>
                    <a:ext uri="{FF2B5EF4-FFF2-40B4-BE49-F238E27FC236}">
                      <a16:creationId xmlns:a16="http://schemas.microsoft.com/office/drawing/2014/main" id="{F22DF4BB-4BC5-1639-0A17-0F2FBE306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4">
                  <a:extLst>
                    <a:ext uri="{FF2B5EF4-FFF2-40B4-BE49-F238E27FC236}">
                      <a16:creationId xmlns:a16="http://schemas.microsoft.com/office/drawing/2014/main" id="{9D0CF228-8DFE-5BD4-FFEA-80F8F9FC19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CC3619BE-E6B8-3972-9101-F4E7E8520803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41" name="INSTRUCTIE">
            <a:extLst>
              <a:ext uri="{FF2B5EF4-FFF2-40B4-BE49-F238E27FC236}">
                <a16:creationId xmlns:a16="http://schemas.microsoft.com/office/drawing/2014/main" id="{C1BBF6D2-28FD-FDE5-2A61-918C8F941380}"/>
              </a:ext>
            </a:extLst>
          </p:cNvPr>
          <p:cNvGrpSpPr/>
          <p:nvPr userDrawn="1"/>
        </p:nvGrpSpPr>
        <p:grpSpPr>
          <a:xfrm>
            <a:off x="12274716" y="-1461517"/>
            <a:ext cx="3695970" cy="1277747"/>
            <a:chOff x="-3889316" y="-1461517"/>
            <a:chExt cx="3695970" cy="1277747"/>
          </a:xfrm>
        </p:grpSpPr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02452EA1-F598-CD01-04C8-58D5ACE3CF68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CA5DDD0-3AFC-3418-8639-2A62C6AEA77C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Selecteer het invoegkader van de afbeelding door op het lipje hiernaast te klikken.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‘Afbeeldingen’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selecteer de gewenste afbeelding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4" name="Gelijkbenige driehoek 143">
              <a:extLst>
                <a:ext uri="{FF2B5EF4-FFF2-40B4-BE49-F238E27FC236}">
                  <a16:creationId xmlns:a16="http://schemas.microsoft.com/office/drawing/2014/main" id="{A623BA0D-D8C9-3453-A1A4-4C6F29062563}"/>
                </a:ext>
              </a:extLst>
            </p:cNvPr>
            <p:cNvSpPr/>
            <p:nvPr userDrawn="1"/>
          </p:nvSpPr>
          <p:spPr>
            <a:xfrm rot="16200000" flipH="1">
              <a:off x="-3925504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E50C722F-0171-9AAC-FE6B-A44F77828B86}"/>
              </a:ext>
            </a:extLst>
          </p:cNvPr>
          <p:cNvGrpSpPr/>
          <p:nvPr userDrawn="1"/>
        </p:nvGrpSpPr>
        <p:grpSpPr>
          <a:xfrm>
            <a:off x="-2293938" y="744150"/>
            <a:ext cx="1995376" cy="758398"/>
            <a:chOff x="-2293938" y="744150"/>
            <a:chExt cx="1995376" cy="758398"/>
          </a:xfrm>
        </p:grpSpPr>
        <p:sp>
          <p:nvSpPr>
            <p:cNvPr id="5" name="Vrije vorm: vorm 4">
              <a:extLst>
                <a:ext uri="{FF2B5EF4-FFF2-40B4-BE49-F238E27FC236}">
                  <a16:creationId xmlns:a16="http://schemas.microsoft.com/office/drawing/2014/main" id="{86668E4E-93F8-7C6D-CBED-822CDB482D32}"/>
                </a:ext>
              </a:extLst>
            </p:cNvPr>
            <p:cNvSpPr/>
            <p:nvPr userDrawn="1"/>
          </p:nvSpPr>
          <p:spPr>
            <a:xfrm rot="10800000">
              <a:off x="-2293938" y="744151"/>
              <a:ext cx="1995376" cy="758397"/>
            </a:xfrm>
            <a:custGeom>
              <a:avLst/>
              <a:gdLst>
                <a:gd name="connsiteX0" fmla="*/ 1995376 w 1995376"/>
                <a:gd name="connsiteY0" fmla="*/ 758397 h 758397"/>
                <a:gd name="connsiteX1" fmla="*/ 0 w 1995376"/>
                <a:gd name="connsiteY1" fmla="*/ 758397 h 758397"/>
                <a:gd name="connsiteX2" fmla="*/ 0 w 1995376"/>
                <a:gd name="connsiteY2" fmla="*/ 103158 h 758397"/>
                <a:gd name="connsiteX3" fmla="*/ 915191 w 1995376"/>
                <a:gd name="connsiteY3" fmla="*/ 103158 h 758397"/>
                <a:gd name="connsiteX4" fmla="*/ 997689 w 1995376"/>
                <a:gd name="connsiteY4" fmla="*/ 0 h 758397"/>
                <a:gd name="connsiteX5" fmla="*/ 1080187 w 1995376"/>
                <a:gd name="connsiteY5" fmla="*/ 103158 h 758397"/>
                <a:gd name="connsiteX6" fmla="*/ 1995376 w 1995376"/>
                <a:gd name="connsiteY6" fmla="*/ 103158 h 75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5376" h="758397">
                  <a:moveTo>
                    <a:pt x="1995376" y="758397"/>
                  </a:moveTo>
                  <a:lnTo>
                    <a:pt x="0" y="758397"/>
                  </a:lnTo>
                  <a:lnTo>
                    <a:pt x="0" y="103158"/>
                  </a:lnTo>
                  <a:lnTo>
                    <a:pt x="915191" y="103158"/>
                  </a:lnTo>
                  <a:lnTo>
                    <a:pt x="997689" y="0"/>
                  </a:lnTo>
                  <a:lnTo>
                    <a:pt x="1080187" y="103158"/>
                  </a:lnTo>
                  <a:lnTo>
                    <a:pt x="1995376" y="103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A5ED4860-0C4E-4275-3B42-7288329D0D79}"/>
                </a:ext>
              </a:extLst>
            </p:cNvPr>
            <p:cNvSpPr/>
            <p:nvPr userDrawn="1"/>
          </p:nvSpPr>
          <p:spPr>
            <a:xfrm>
              <a:off x="-2293938" y="744150"/>
              <a:ext cx="1995376" cy="65523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08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Vorm verschuiven </a:t>
              </a:r>
              <a:b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Bij langere tekst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738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1000" decel="4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36000" decel="49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4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8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1275" cy="36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0" dirty="0"/>
              <a:t>Plaats hier je 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593843"/>
            <a:ext cx="10753200" cy="4238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Subtitel #1</a:t>
            </a:r>
          </a:p>
          <a:p>
            <a:pPr lvl="5"/>
            <a:r>
              <a:rPr lang="nl-NL" noProof="0" dirty="0"/>
              <a:t>Subtitel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Bronvermelding</a:t>
            </a:r>
          </a:p>
        </p:txBody>
      </p:sp>
      <p:grpSp>
        <p:nvGrpSpPr>
          <p:cNvPr id="15" name="GRID" hidden="1">
            <a:extLst>
              <a:ext uri="{FF2B5EF4-FFF2-40B4-BE49-F238E27FC236}">
                <a16:creationId xmlns:a16="http://schemas.microsoft.com/office/drawing/2014/main" id="{4129D105-9E64-446B-9706-45C80CEFF79A}"/>
              </a:ext>
            </a:extLst>
          </p:cNvPr>
          <p:cNvGrpSpPr/>
          <p:nvPr userDrawn="1"/>
        </p:nvGrpSpPr>
        <p:grpSpPr>
          <a:xfrm>
            <a:off x="-12032" y="0"/>
            <a:ext cx="12204032" cy="6858000"/>
            <a:chOff x="-12032" y="0"/>
            <a:chExt cx="12204032" cy="6858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D9988B5-FF41-44BF-9EBA-8ED0383D0B4A}"/>
                </a:ext>
              </a:extLst>
            </p:cNvPr>
            <p:cNvSpPr/>
            <p:nvPr userDrawn="1"/>
          </p:nvSpPr>
          <p:spPr>
            <a:xfrm>
              <a:off x="-12032" y="0"/>
              <a:ext cx="12192000" cy="72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23B51F0-7066-4BAC-B391-CBE4243866E1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86314BC-5B6A-423E-A18F-BE67EEBFD0AA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59F3FC6-346A-4720-8A58-EF51F3E955F9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D4E2D73-574C-4613-A3A4-5612A2E130A4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2775937-D9EA-4974-9459-412AF5D1CBD4}"/>
                </a:ext>
              </a:extLst>
            </p:cNvPr>
            <p:cNvSpPr/>
            <p:nvPr userDrawn="1"/>
          </p:nvSpPr>
          <p:spPr>
            <a:xfrm>
              <a:off x="0" y="5806208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88A106C3-3B5C-4817-A9B9-E1AA65368768}"/>
              </a:ext>
            </a:extLst>
          </p:cNvPr>
          <p:cNvSpPr txBox="1"/>
          <p:nvPr userDrawn="1"/>
        </p:nvSpPr>
        <p:spPr>
          <a:xfrm>
            <a:off x="0" y="-621351"/>
            <a:ext cx="3994152" cy="180000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algn="l"/>
            <a:r>
              <a:rPr lang="nl-NL" sz="1000" b="0" cap="all" baseline="0" noProof="0" dirty="0">
                <a:solidFill>
                  <a:schemeClr val="accent2"/>
                </a:solidFill>
                <a:latin typeface="+mn-lt"/>
              </a:rPr>
              <a:t>INDELING</a:t>
            </a:r>
          </a:p>
        </p:txBody>
      </p:sp>
      <p:sp>
        <p:nvSpPr>
          <p:cNvPr id="28" name="Tijdelijke aanduiding voor datum 3">
            <a:extLst>
              <a:ext uri="{FF2B5EF4-FFF2-40B4-BE49-F238E27FC236}">
                <a16:creationId xmlns:a16="http://schemas.microsoft.com/office/drawing/2014/main" id="{913F724C-C8A8-4D7C-A490-D6011A81D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1441" y="7132019"/>
            <a:ext cx="2913306" cy="1447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DBDADD1A-DFB5-4C5C-9626-7EAAC0576FF7}" type="datetime4">
              <a:rPr lang="nl-NL" smtClean="0"/>
              <a:t>26 februari 2026</a:t>
            </a:fld>
            <a:endParaRPr lang="nl-NL" dirty="0"/>
          </a:p>
        </p:txBody>
      </p:sp>
      <p:sp>
        <p:nvSpPr>
          <p:cNvPr id="29" name="Tijdelijke aanduiding voor voettekst 4">
            <a:extLst>
              <a:ext uri="{FF2B5EF4-FFF2-40B4-BE49-F238E27FC236}">
                <a16:creationId xmlns:a16="http://schemas.microsoft.com/office/drawing/2014/main" id="{8E242A96-65D5-44C2-9B90-81D00C90D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032" y="6344941"/>
            <a:ext cx="5244695" cy="1447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r>
              <a:rPr lang="nl-NL"/>
              <a:t>Plaats hier je voettekst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FFA963-F49D-6424-CFD2-0D317E280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1275" y="6286500"/>
            <a:ext cx="344954" cy="271314"/>
          </a:xfrm>
          <a:custGeom>
            <a:avLst/>
            <a:gdLst>
              <a:gd name="connsiteX0" fmla="*/ 23617 w 502578"/>
              <a:gd name="connsiteY0" fmla="*/ 0 h 395289"/>
              <a:gd name="connsiteX1" fmla="*/ 478961 w 502578"/>
              <a:gd name="connsiteY1" fmla="*/ 0 h 395289"/>
              <a:gd name="connsiteX2" fmla="*/ 502578 w 502578"/>
              <a:gd name="connsiteY2" fmla="*/ 23617 h 395289"/>
              <a:gd name="connsiteX3" fmla="*/ 502578 w 502578"/>
              <a:gd name="connsiteY3" fmla="*/ 371672 h 395289"/>
              <a:gd name="connsiteX4" fmla="*/ 478961 w 502578"/>
              <a:gd name="connsiteY4" fmla="*/ 395289 h 395289"/>
              <a:gd name="connsiteX5" fmla="*/ 23617 w 502578"/>
              <a:gd name="connsiteY5" fmla="*/ 353194 h 395289"/>
              <a:gd name="connsiteX6" fmla="*/ 0 w 502578"/>
              <a:gd name="connsiteY6" fmla="*/ 329576 h 395289"/>
              <a:gd name="connsiteX7" fmla="*/ 0 w 502578"/>
              <a:gd name="connsiteY7" fmla="*/ 23617 h 395289"/>
              <a:gd name="connsiteX8" fmla="*/ 23617 w 502578"/>
              <a:gd name="connsiteY8" fmla="*/ 0 h 39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578" h="395289">
                <a:moveTo>
                  <a:pt x="23617" y="0"/>
                </a:moveTo>
                <a:lnTo>
                  <a:pt x="478961" y="0"/>
                </a:lnTo>
                <a:cubicBezTo>
                  <a:pt x="492002" y="0"/>
                  <a:pt x="502578" y="10576"/>
                  <a:pt x="502578" y="23617"/>
                </a:cubicBezTo>
                <a:lnTo>
                  <a:pt x="502578" y="371672"/>
                </a:lnTo>
                <a:cubicBezTo>
                  <a:pt x="502578" y="384713"/>
                  <a:pt x="492002" y="395289"/>
                  <a:pt x="478961" y="395289"/>
                </a:cubicBezTo>
                <a:lnTo>
                  <a:pt x="23617" y="353194"/>
                </a:lnTo>
                <a:cubicBezTo>
                  <a:pt x="10576" y="353194"/>
                  <a:pt x="0" y="342618"/>
                  <a:pt x="0" y="329576"/>
                </a:cubicBezTo>
                <a:lnTo>
                  <a:pt x="0" y="23617"/>
                </a:lnTo>
                <a:cubicBezTo>
                  <a:pt x="0" y="10576"/>
                  <a:pt x="10576" y="0"/>
                  <a:pt x="2361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0" tIns="0" rIns="0" bIns="36000" rtlCol="0" anchor="ctr">
            <a:noAutofit/>
          </a:bodyPr>
          <a:lstStyle>
            <a:lvl1pPr algn="ctr">
              <a:defRPr sz="9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fld id="{9E843DB9-9987-4157-AB9C-CEA8D7D910B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980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3E5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1813" indent="-1714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3"/>
        </a:buClr>
        <a:buFont typeface="Segoe UI Light" panose="020B050204020402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800" b="1" kern="1200" cap="none" baseline="0">
          <a:solidFill>
            <a:schemeClr val="accent4"/>
          </a:solidFill>
          <a:latin typeface="+mj-lt"/>
          <a:ea typeface="+mn-ea"/>
          <a:cs typeface="+mn-cs"/>
        </a:defRPr>
      </a:lvl6pPr>
      <a:lvl7pPr marL="268288" indent="-26828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288" indent="-26828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2"/>
        </a:buClr>
        <a:buFont typeface="+mj-lt"/>
        <a:buAutoNum type="alphaL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200" i="1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>
          <p15:clr>
            <a:srgbClr val="A4A3A4"/>
          </p15:clr>
        </p15:guide>
        <p15:guide id="2" pos="453">
          <p15:clr>
            <a:srgbClr val="A4A3A4"/>
          </p15:clr>
        </p15:guide>
        <p15:guide id="3" orient="horz" pos="3674">
          <p15:clr>
            <a:srgbClr val="A4A3A4"/>
          </p15:clr>
        </p15:guide>
        <p15:guide id="6" pos="7226">
          <p15:clr>
            <a:srgbClr val="A4A3A4"/>
          </p15:clr>
        </p15:guide>
        <p15:guide id="9" orient="horz" pos="453">
          <p15:clr>
            <a:srgbClr val="A4A3A4"/>
          </p15:clr>
        </p15:guide>
        <p15:guide id="10" orient="horz" pos="687">
          <p15:clr>
            <a:srgbClr val="A4A3A4"/>
          </p15:clr>
        </p15:guide>
        <p15:guide id="12" orient="horz" pos="3996">
          <p15:clr>
            <a:srgbClr val="A4A3A4"/>
          </p15:clr>
        </p15:guide>
        <p15:guide id="13" pos="7680">
          <p15:clr>
            <a:srgbClr val="F26B43"/>
          </p15:clr>
        </p15:guide>
        <p15:guide id="14" orient="horz" pos="4320">
          <p15:clr>
            <a:srgbClr val="F26B43"/>
          </p15:clr>
        </p15:guide>
        <p15:guide id="15" orient="horz" pos="4088">
          <p15:clr>
            <a:srgbClr val="A4A3A4"/>
          </p15:clr>
        </p15:guide>
        <p15:guide id="16">
          <p15:clr>
            <a:srgbClr val="F26B43"/>
          </p15:clr>
        </p15:guide>
        <p15:guide id="17" orient="horz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Tijdelijke aanduiding voor afbeelding 22" descr="Afbeelding met buitenshuis, hemel, wolk, water&#10;&#10;Automatisch gegenereerde beschrijving">
            <a:extLst>
              <a:ext uri="{FF2B5EF4-FFF2-40B4-BE49-F238E27FC236}">
                <a16:creationId xmlns:a16="http://schemas.microsoft.com/office/drawing/2014/main" id="{AD4B3C75-C5AD-BFDC-6FCC-89A1140BD8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33"/>
          <a:stretch/>
        </p:blipFill>
        <p:spPr>
          <a:xfrm>
            <a:off x="-47134" y="-435095"/>
            <a:ext cx="12192000" cy="7141369"/>
          </a:xfrm>
        </p:spPr>
      </p:pic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4161FFDE-1F0C-155E-1AA5-ADA73AF7A04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40000">
            <a:off x="-54492" y="2172906"/>
            <a:ext cx="7691302" cy="2760389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BC4E2B03-9B55-AB91-0B29-783B7B2B05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134" y="5838519"/>
            <a:ext cx="12192000" cy="1019481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53BA0128-43B8-AD9A-C5D0-EE006368A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33729"/>
            <a:ext cx="3600000" cy="180000"/>
          </a:xfrm>
        </p:spPr>
        <p:txBody>
          <a:bodyPr/>
          <a:lstStyle/>
          <a:p>
            <a:r>
              <a:rPr lang="nl-NL"/>
              <a:t>Titeldia (groen)</a:t>
            </a:r>
            <a:endParaRPr lang="nl-NL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14800FCA-70AA-693D-AC3E-EC52300FC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5184" y="4165977"/>
            <a:ext cx="3223967" cy="360000"/>
          </a:xfrm>
        </p:spPr>
        <p:txBody>
          <a:bodyPr/>
          <a:lstStyle/>
          <a:p>
            <a:r>
              <a:rPr lang="nl-NL" dirty="0"/>
              <a:t>donderdag 26 februari 2026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724CAFD-2939-CCB0-FC52-21402C9946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0195" y="2373710"/>
            <a:ext cx="6938128" cy="1828486"/>
          </a:xfrm>
        </p:spPr>
        <p:txBody>
          <a:bodyPr/>
          <a:lstStyle/>
          <a:p>
            <a:r>
              <a:rPr lang="nl-NL" sz="3200" dirty="0"/>
              <a:t>Informatiebijeenkomst</a:t>
            </a:r>
          </a:p>
          <a:p>
            <a:r>
              <a:rPr lang="nl-NL" sz="3200" dirty="0"/>
              <a:t>Bestemmingsplan </a:t>
            </a:r>
          </a:p>
          <a:p>
            <a:r>
              <a:rPr lang="nl-NL" sz="3200" dirty="0"/>
              <a:t>Dorpsstraat 1, Berkenwoude</a:t>
            </a:r>
            <a:endParaRPr lang="nl-NL" dirty="0"/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7171E1E6-5D8C-C736-A169-220AF95AD6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716" y="6063490"/>
            <a:ext cx="2048402" cy="597043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6FF89E90-C2C1-1E9C-993E-63B5673A94DE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8428588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C89A3-F1FB-426D-AD53-50B7E1271653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februari 2026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431AF4EC-6362-B3DB-D4CD-44F8FB68249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097199" y="7322519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8E1B2202-53F0-F1E8-43F2-634253628C6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71275" y="7264078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928319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E0D97-5DFF-644D-F562-341550D23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C3A4CB04-084A-F16F-3C8A-A6975A1716A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40000">
            <a:off x="8274326" y="3270078"/>
            <a:ext cx="3916051" cy="2613894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39A0DEE5-732E-FCE6-2BC7-55BC3A75D8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838519"/>
            <a:ext cx="12192000" cy="1019481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8F04E142-B220-9428-AC83-F6E71FE49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33729"/>
            <a:ext cx="3600000" cy="180000"/>
          </a:xfrm>
        </p:spPr>
        <p:txBody>
          <a:bodyPr/>
          <a:lstStyle/>
          <a:p>
            <a:r>
              <a:rPr lang="nl-NL"/>
              <a:t>Titeldia (groen)</a:t>
            </a:r>
            <a:endParaRPr lang="nl-NL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C9D2AEE1-0E08-CB9C-921D-1FD792C8E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794" y="1"/>
            <a:ext cx="11790411" cy="873442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sz="2400" dirty="0"/>
              <a:t>BRIEF OMWONENDEN 2020</a:t>
            </a: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drie opties genoemd:                                                                                                                                   1. doorzetten bestemmingsplanprocedure                                                                                                                                         2. bestendigen huidige situatie (2020)                                                                                                     3. verhuizen naar bedrijventerrein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voorwaarden bij optie 1:                                                                                                                        maximeren huidige omvang bebouwing: 	aanwezig: 1.940 m2, BP Buitengebied: 2.035 m2, BP 						Dorpsstraat 1: 2.440 m2                                                                                                                      geen extra verharding: 			deel zuidzijde wordt verhard 									± 2.500 m2 minder verharding mogelijk                                                                                                                                 geen hogere milieucategorie:			BP Buitengebied:  (detail)handel siervissen/vogels 						(milieucategorie 3)                                                          						BP Dorpsstraat 1: aannemers- en hoveniersbedrijf 						(milieucategorie 3.1)                                                                                                                           aanpassing bebouwing vanwege lichthinder   bestaande gebouwen blijven gehandhaafd;  gebouwen 						aan oostzijde + nieuwbouw dichte gevel naar oostzijde                                                                                  aanbrengen groenwal vanwege lichthinder	gebiedseigen beplanting wordt aangebracht naast de al 						aanwezige knotwilgen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/>
              <a:t>	  </a:t>
            </a:r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568AAAE0-516F-FAF2-54C5-879A835E77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716" y="6063490"/>
            <a:ext cx="2048402" cy="597043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D9B6ECD7-A93B-822A-5806-B783D98A0AA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8428588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C89A3-F1FB-426D-AD53-50B7E1271653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februari 2026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04A0AAA3-8A18-32AD-443C-6F2CDC5502C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097199" y="7322519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1DBD6A71-1CDA-DC1A-4815-541911AA156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71275" y="7264078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Tijdelijke aanduiding voor afbeelding 23" descr="Afbeelding met buitenshuis, hemel, weg, boom&#10;&#10;Door AI gegenereerde inhoud is mogelijk onjuist.">
            <a:extLst>
              <a:ext uri="{FF2B5EF4-FFF2-40B4-BE49-F238E27FC236}">
                <a16:creationId xmlns:a16="http://schemas.microsoft.com/office/drawing/2014/main" id="{1C512033-0B1F-5D6C-2898-35C8260C86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81" b="-1"/>
          <a:stretch>
            <a:fillRect/>
          </a:stretch>
        </p:blipFill>
        <p:spPr>
          <a:xfrm>
            <a:off x="6857143" y="85581"/>
            <a:ext cx="5066618" cy="1894929"/>
          </a:xfrm>
          <a:custGeom>
            <a:avLst/>
            <a:gdLst>
              <a:gd name="connsiteX0" fmla="*/ 11553301 w 12192000"/>
              <a:gd name="connsiteY0" fmla="*/ 0 h 7141369"/>
              <a:gd name="connsiteX1" fmla="*/ 12109974 w 12192000"/>
              <a:gd name="connsiteY1" fmla="*/ 0 h 7141369"/>
              <a:gd name="connsiteX2" fmla="*/ 12192000 w 12192000"/>
              <a:gd name="connsiteY2" fmla="*/ 82026 h 7141369"/>
              <a:gd name="connsiteX3" fmla="*/ 12192000 w 12192000"/>
              <a:gd name="connsiteY3" fmla="*/ 149612 h 7141369"/>
              <a:gd name="connsiteX4" fmla="*/ 12192000 w 12192000"/>
              <a:gd name="connsiteY4" fmla="*/ 283369 h 7141369"/>
              <a:gd name="connsiteX5" fmla="*/ 12192000 w 12192000"/>
              <a:gd name="connsiteY5" fmla="*/ 395627 h 7141369"/>
              <a:gd name="connsiteX6" fmla="*/ 12192000 w 12192000"/>
              <a:gd name="connsiteY6" fmla="*/ 806004 h 7141369"/>
              <a:gd name="connsiteX7" fmla="*/ 12192000 w 12192000"/>
              <a:gd name="connsiteY7" fmla="*/ 7141369 h 7141369"/>
              <a:gd name="connsiteX8" fmla="*/ 0 w 12192000"/>
              <a:gd name="connsiteY8" fmla="*/ 7141369 h 7141369"/>
              <a:gd name="connsiteX9" fmla="*/ 0 w 12192000"/>
              <a:gd name="connsiteY9" fmla="*/ 283369 h 7141369"/>
              <a:gd name="connsiteX10" fmla="*/ 11471275 w 12192000"/>
              <a:gd name="connsiteY10" fmla="*/ 283369 h 7141369"/>
              <a:gd name="connsiteX11" fmla="*/ 11471275 w 12192000"/>
              <a:gd name="connsiteY11" fmla="*/ 149612 h 7141369"/>
              <a:gd name="connsiteX12" fmla="*/ 11471275 w 12192000"/>
              <a:gd name="connsiteY12" fmla="*/ 82026 h 7141369"/>
              <a:gd name="connsiteX13" fmla="*/ 11553301 w 12192000"/>
              <a:gd name="connsiteY13" fmla="*/ 0 h 714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7141369">
                <a:moveTo>
                  <a:pt x="11553301" y="0"/>
                </a:moveTo>
                <a:lnTo>
                  <a:pt x="12109974" y="0"/>
                </a:lnTo>
                <a:cubicBezTo>
                  <a:pt x="12155276" y="0"/>
                  <a:pt x="12192000" y="36724"/>
                  <a:pt x="12192000" y="82026"/>
                </a:cubicBezTo>
                <a:lnTo>
                  <a:pt x="12192000" y="149612"/>
                </a:lnTo>
                <a:lnTo>
                  <a:pt x="12192000" y="283369"/>
                </a:lnTo>
                <a:lnTo>
                  <a:pt x="12192000" y="395627"/>
                </a:lnTo>
                <a:lnTo>
                  <a:pt x="12192000" y="806004"/>
                </a:lnTo>
                <a:lnTo>
                  <a:pt x="12192000" y="7141369"/>
                </a:lnTo>
                <a:lnTo>
                  <a:pt x="0" y="7141369"/>
                </a:lnTo>
                <a:lnTo>
                  <a:pt x="0" y="283369"/>
                </a:lnTo>
                <a:lnTo>
                  <a:pt x="11471275" y="283369"/>
                </a:lnTo>
                <a:lnTo>
                  <a:pt x="11471275" y="149612"/>
                </a:lnTo>
                <a:lnTo>
                  <a:pt x="11471275" y="82026"/>
                </a:lnTo>
                <a:cubicBezTo>
                  <a:pt x="11471275" y="36724"/>
                  <a:pt x="11507999" y="0"/>
                  <a:pt x="11553301" y="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229120721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E22FD-F7F9-BFFC-3C37-A517F31AE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FE7D75EF-AB8D-D386-B493-956CBF5D28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40000">
            <a:off x="8274326" y="3270078"/>
            <a:ext cx="3916051" cy="2613894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6BA8A1C5-548D-3A73-C381-72AE1DA342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838519"/>
            <a:ext cx="12192000" cy="1019481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DB9BA3A7-3405-00BD-7B63-73818A2D0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33729"/>
            <a:ext cx="3600000" cy="180000"/>
          </a:xfrm>
        </p:spPr>
        <p:txBody>
          <a:bodyPr/>
          <a:lstStyle/>
          <a:p>
            <a:r>
              <a:rPr lang="nl-NL"/>
              <a:t>Titeldia (groen)</a:t>
            </a:r>
            <a:endParaRPr lang="nl-NL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772581D2-E892-A613-8C8B-90F10F3EE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477" y="310790"/>
            <a:ext cx="11470284" cy="677548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sz="2400" dirty="0"/>
              <a:t>OVERIGE ASPECTEN:  </a:t>
            </a:r>
          </a:p>
          <a:p>
            <a:pPr marL="342900" indent="-342900">
              <a:buFontTx/>
              <a:buChar char="-"/>
            </a:pPr>
            <a:endParaRPr lang="nl-NL" sz="2400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(borging) verdere uitbreiding:		het bestemmingsplan + milieuregelgeving zijn bepalend</a:t>
            </a:r>
          </a:p>
          <a:p>
            <a:pPr marL="342900" indent="-342900">
              <a:buFontTx/>
              <a:buChar char="-"/>
            </a:pPr>
            <a:r>
              <a:rPr lang="nl-NL" dirty="0"/>
              <a:t> overleg hoogheemraadschap:	vooroverleg bestemmingsplan: geen bezwaren                          					</a:t>
            </a:r>
            <a:r>
              <a:rPr lang="nl-NL" dirty="0" err="1"/>
              <a:t>ontwerp-bestemmingsplan</a:t>
            </a:r>
            <a:r>
              <a:rPr lang="nl-NL" dirty="0"/>
              <a:t>: geen zienswijze ingediend    </a:t>
            </a:r>
          </a:p>
          <a:p>
            <a:pPr marL="342900" indent="-342900">
              <a:buFontTx/>
              <a:buChar char="-"/>
            </a:pPr>
            <a:r>
              <a:rPr lang="nl-NL" dirty="0"/>
              <a:t>verkeerstellingen:			geen verkeersonderzoek uitgevoerd; al sprake van een						bedrijfsbestemming 	</a:t>
            </a:r>
          </a:p>
          <a:p>
            <a:pPr marL="342900" indent="-342900">
              <a:buFontTx/>
              <a:buChar char="-"/>
            </a:pPr>
            <a:r>
              <a:rPr lang="nl-NL" dirty="0"/>
              <a:t>beleid provincie/ruimtelijke kwaliteit:	</a:t>
            </a:r>
            <a:r>
              <a:rPr lang="nl-NL" dirty="0" err="1"/>
              <a:t>nav</a:t>
            </a:r>
            <a:r>
              <a:rPr lang="nl-NL" dirty="0"/>
              <a:t> zienswijzen nogmaals gevraagd of kan worden 						ingestemd   </a:t>
            </a:r>
          </a:p>
          <a:p>
            <a:pPr marL="342900" indent="-342900">
              <a:buFontTx/>
              <a:buChar char="-"/>
            </a:pPr>
            <a:r>
              <a:rPr lang="nl-NL" dirty="0"/>
              <a:t>           					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/>
              <a:t>	  </a:t>
            </a:r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63E9BCF7-5E32-CC4E-00ED-0EF72424614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716" y="6063490"/>
            <a:ext cx="2048402" cy="597043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DFF6A66E-61D2-31E1-B812-84212F2BF409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8428588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C89A3-F1FB-426D-AD53-50B7E1271653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februari 2026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5417660C-0061-8C6B-6BDD-F7AAD5A0FD0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097199" y="7322519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64AC6E97-D46E-1FF1-7AED-86B319014C0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71275" y="7264078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Tijdelijke aanduiding voor afbeelding 23" descr="Afbeelding met buitenshuis, hemel, weg, boom&#10;&#10;Door AI gegenereerde inhoud is mogelijk onjuist.">
            <a:extLst>
              <a:ext uri="{FF2B5EF4-FFF2-40B4-BE49-F238E27FC236}">
                <a16:creationId xmlns:a16="http://schemas.microsoft.com/office/drawing/2014/main" id="{3FE7D772-2F42-B762-AFB2-8B21BD76E6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81" b="-1"/>
          <a:stretch>
            <a:fillRect/>
          </a:stretch>
        </p:blipFill>
        <p:spPr>
          <a:xfrm>
            <a:off x="7211285" y="249088"/>
            <a:ext cx="4846595" cy="1812640"/>
          </a:xfrm>
          <a:custGeom>
            <a:avLst/>
            <a:gdLst>
              <a:gd name="connsiteX0" fmla="*/ 11553301 w 12192000"/>
              <a:gd name="connsiteY0" fmla="*/ 0 h 7141369"/>
              <a:gd name="connsiteX1" fmla="*/ 12109974 w 12192000"/>
              <a:gd name="connsiteY1" fmla="*/ 0 h 7141369"/>
              <a:gd name="connsiteX2" fmla="*/ 12192000 w 12192000"/>
              <a:gd name="connsiteY2" fmla="*/ 82026 h 7141369"/>
              <a:gd name="connsiteX3" fmla="*/ 12192000 w 12192000"/>
              <a:gd name="connsiteY3" fmla="*/ 149612 h 7141369"/>
              <a:gd name="connsiteX4" fmla="*/ 12192000 w 12192000"/>
              <a:gd name="connsiteY4" fmla="*/ 283369 h 7141369"/>
              <a:gd name="connsiteX5" fmla="*/ 12192000 w 12192000"/>
              <a:gd name="connsiteY5" fmla="*/ 395627 h 7141369"/>
              <a:gd name="connsiteX6" fmla="*/ 12192000 w 12192000"/>
              <a:gd name="connsiteY6" fmla="*/ 806004 h 7141369"/>
              <a:gd name="connsiteX7" fmla="*/ 12192000 w 12192000"/>
              <a:gd name="connsiteY7" fmla="*/ 7141369 h 7141369"/>
              <a:gd name="connsiteX8" fmla="*/ 0 w 12192000"/>
              <a:gd name="connsiteY8" fmla="*/ 7141369 h 7141369"/>
              <a:gd name="connsiteX9" fmla="*/ 0 w 12192000"/>
              <a:gd name="connsiteY9" fmla="*/ 283369 h 7141369"/>
              <a:gd name="connsiteX10" fmla="*/ 11471275 w 12192000"/>
              <a:gd name="connsiteY10" fmla="*/ 283369 h 7141369"/>
              <a:gd name="connsiteX11" fmla="*/ 11471275 w 12192000"/>
              <a:gd name="connsiteY11" fmla="*/ 149612 h 7141369"/>
              <a:gd name="connsiteX12" fmla="*/ 11471275 w 12192000"/>
              <a:gd name="connsiteY12" fmla="*/ 82026 h 7141369"/>
              <a:gd name="connsiteX13" fmla="*/ 11553301 w 12192000"/>
              <a:gd name="connsiteY13" fmla="*/ 0 h 714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7141369">
                <a:moveTo>
                  <a:pt x="11553301" y="0"/>
                </a:moveTo>
                <a:lnTo>
                  <a:pt x="12109974" y="0"/>
                </a:lnTo>
                <a:cubicBezTo>
                  <a:pt x="12155276" y="0"/>
                  <a:pt x="12192000" y="36724"/>
                  <a:pt x="12192000" y="82026"/>
                </a:cubicBezTo>
                <a:lnTo>
                  <a:pt x="12192000" y="149612"/>
                </a:lnTo>
                <a:lnTo>
                  <a:pt x="12192000" y="283369"/>
                </a:lnTo>
                <a:lnTo>
                  <a:pt x="12192000" y="395627"/>
                </a:lnTo>
                <a:lnTo>
                  <a:pt x="12192000" y="806004"/>
                </a:lnTo>
                <a:lnTo>
                  <a:pt x="12192000" y="7141369"/>
                </a:lnTo>
                <a:lnTo>
                  <a:pt x="0" y="7141369"/>
                </a:lnTo>
                <a:lnTo>
                  <a:pt x="0" y="283369"/>
                </a:lnTo>
                <a:lnTo>
                  <a:pt x="11471275" y="283369"/>
                </a:lnTo>
                <a:lnTo>
                  <a:pt x="11471275" y="149612"/>
                </a:lnTo>
                <a:lnTo>
                  <a:pt x="11471275" y="82026"/>
                </a:lnTo>
                <a:cubicBezTo>
                  <a:pt x="11471275" y="36724"/>
                  <a:pt x="11507999" y="0"/>
                  <a:pt x="11553301" y="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276448900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49B2F-EF7F-AF68-D4B3-722A5FF92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3DFF0F8B-52D2-713D-4068-38273E7CB54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40000">
            <a:off x="8274326" y="3270078"/>
            <a:ext cx="3916051" cy="2613894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A9083C5C-6A06-A5D6-A9B8-65A3C0600E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838519"/>
            <a:ext cx="12192000" cy="1019481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A35B9F7E-A1D4-4778-2CE4-A90A35846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33729"/>
            <a:ext cx="3600000" cy="180000"/>
          </a:xfrm>
        </p:spPr>
        <p:txBody>
          <a:bodyPr/>
          <a:lstStyle/>
          <a:p>
            <a:r>
              <a:rPr lang="nl-NL"/>
              <a:t>Titeldia (groen)</a:t>
            </a:r>
            <a:endParaRPr lang="nl-NL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411D92CB-4B4E-F769-0A3C-F46B17762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477" y="310790"/>
            <a:ext cx="6117005" cy="6004285"/>
          </a:xfrm>
        </p:spPr>
        <p:txBody>
          <a:bodyPr/>
          <a:lstStyle/>
          <a:p>
            <a:r>
              <a:rPr lang="nl-NL" sz="2400" dirty="0"/>
              <a:t>DEEL PERCEEL ILLEGAAL </a:t>
            </a:r>
          </a:p>
          <a:p>
            <a:r>
              <a:rPr lang="nl-NL" sz="2400" dirty="0"/>
              <a:t>IN GEBRUIK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aan de oostzijde is een deel met bestemming ‘Agrarisch met waarden’ verhard en in gebruik als stalling bedrijfsmaterieel.</a:t>
            </a:r>
          </a:p>
          <a:p>
            <a:pPr marL="342900" indent="-342900">
              <a:buFontTx/>
              <a:buChar char="-"/>
            </a:pPr>
            <a:r>
              <a:rPr lang="nl-NL" dirty="0"/>
              <a:t>als bestemmingsplan onherroepelijk is, wordt de verharding verwijderd en teruggebracht in de agrarische bestemming </a:t>
            </a:r>
          </a:p>
          <a:p>
            <a:pPr marL="342900" indent="-342900">
              <a:buFontTx/>
              <a:buChar char="-"/>
            </a:pPr>
            <a:r>
              <a:rPr lang="nl-NL" dirty="0"/>
              <a:t>de opslag aan de zuidzijde van het perceel: na het onherroepelijk worden van het bestemmingsplan  binnen de bedrijfsbestemming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/>
              <a:t>	  </a:t>
            </a:r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1E5926A8-4C77-CA9F-1B6F-405F393A03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716" y="6063490"/>
            <a:ext cx="2048402" cy="597043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AE788BE5-C4C0-77B8-A71C-B7774A64E7BD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8428588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C89A3-F1FB-426D-AD53-50B7E1271653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februari 2026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B22EE97B-852B-F414-3F40-22C6186F403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097199" y="7322519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8D9E040-A399-905E-1EDD-E5B9B1F35F5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71275" y="7264078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Tijdelijke aanduiding voor afbeelding 23" descr="Afbeelding met buitenshuis, hemel, weg, boom&#10;&#10;Door AI gegenereerde inhoud is mogelijk onjuist.">
            <a:extLst>
              <a:ext uri="{FF2B5EF4-FFF2-40B4-BE49-F238E27FC236}">
                <a16:creationId xmlns:a16="http://schemas.microsoft.com/office/drawing/2014/main" id="{EDC044C1-1D59-9513-D3A1-B085AF0FB4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81" b="-1"/>
          <a:stretch>
            <a:fillRect/>
          </a:stretch>
        </p:blipFill>
        <p:spPr>
          <a:xfrm flipH="1">
            <a:off x="8795738" y="2479248"/>
            <a:ext cx="1457701" cy="949751"/>
          </a:xfrm>
          <a:custGeom>
            <a:avLst/>
            <a:gdLst>
              <a:gd name="connsiteX0" fmla="*/ 11553301 w 12192000"/>
              <a:gd name="connsiteY0" fmla="*/ 0 h 7141369"/>
              <a:gd name="connsiteX1" fmla="*/ 12109974 w 12192000"/>
              <a:gd name="connsiteY1" fmla="*/ 0 h 7141369"/>
              <a:gd name="connsiteX2" fmla="*/ 12192000 w 12192000"/>
              <a:gd name="connsiteY2" fmla="*/ 82026 h 7141369"/>
              <a:gd name="connsiteX3" fmla="*/ 12192000 w 12192000"/>
              <a:gd name="connsiteY3" fmla="*/ 149612 h 7141369"/>
              <a:gd name="connsiteX4" fmla="*/ 12192000 w 12192000"/>
              <a:gd name="connsiteY4" fmla="*/ 283369 h 7141369"/>
              <a:gd name="connsiteX5" fmla="*/ 12192000 w 12192000"/>
              <a:gd name="connsiteY5" fmla="*/ 395627 h 7141369"/>
              <a:gd name="connsiteX6" fmla="*/ 12192000 w 12192000"/>
              <a:gd name="connsiteY6" fmla="*/ 806004 h 7141369"/>
              <a:gd name="connsiteX7" fmla="*/ 12192000 w 12192000"/>
              <a:gd name="connsiteY7" fmla="*/ 7141369 h 7141369"/>
              <a:gd name="connsiteX8" fmla="*/ 0 w 12192000"/>
              <a:gd name="connsiteY8" fmla="*/ 7141369 h 7141369"/>
              <a:gd name="connsiteX9" fmla="*/ 0 w 12192000"/>
              <a:gd name="connsiteY9" fmla="*/ 283369 h 7141369"/>
              <a:gd name="connsiteX10" fmla="*/ 11471275 w 12192000"/>
              <a:gd name="connsiteY10" fmla="*/ 283369 h 7141369"/>
              <a:gd name="connsiteX11" fmla="*/ 11471275 w 12192000"/>
              <a:gd name="connsiteY11" fmla="*/ 149612 h 7141369"/>
              <a:gd name="connsiteX12" fmla="*/ 11471275 w 12192000"/>
              <a:gd name="connsiteY12" fmla="*/ 82026 h 7141369"/>
              <a:gd name="connsiteX13" fmla="*/ 11553301 w 12192000"/>
              <a:gd name="connsiteY13" fmla="*/ 0 h 714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7141369">
                <a:moveTo>
                  <a:pt x="11553301" y="0"/>
                </a:moveTo>
                <a:lnTo>
                  <a:pt x="12109974" y="0"/>
                </a:lnTo>
                <a:cubicBezTo>
                  <a:pt x="12155276" y="0"/>
                  <a:pt x="12192000" y="36724"/>
                  <a:pt x="12192000" y="82026"/>
                </a:cubicBezTo>
                <a:lnTo>
                  <a:pt x="12192000" y="149612"/>
                </a:lnTo>
                <a:lnTo>
                  <a:pt x="12192000" y="283369"/>
                </a:lnTo>
                <a:lnTo>
                  <a:pt x="12192000" y="395627"/>
                </a:lnTo>
                <a:lnTo>
                  <a:pt x="12192000" y="806004"/>
                </a:lnTo>
                <a:lnTo>
                  <a:pt x="12192000" y="7141369"/>
                </a:lnTo>
                <a:lnTo>
                  <a:pt x="0" y="7141369"/>
                </a:lnTo>
                <a:lnTo>
                  <a:pt x="0" y="283369"/>
                </a:lnTo>
                <a:lnTo>
                  <a:pt x="11471275" y="283369"/>
                </a:lnTo>
                <a:lnTo>
                  <a:pt x="11471275" y="149612"/>
                </a:lnTo>
                <a:lnTo>
                  <a:pt x="11471275" y="82026"/>
                </a:lnTo>
                <a:cubicBezTo>
                  <a:pt x="11471275" y="36724"/>
                  <a:pt x="11507999" y="0"/>
                  <a:pt x="11553301" y="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  <p:pic>
        <p:nvPicPr>
          <p:cNvPr id="15" name="Afbeelding 14" descr="Afbeelding met kaart, Luchtfotografie, Vogelperspectief, lucht&#10;&#10;Door AI gegenereerde inhoud is mogelijk onjuist.">
            <a:extLst>
              <a:ext uri="{FF2B5EF4-FFF2-40B4-BE49-F238E27FC236}">
                <a16:creationId xmlns:a16="http://schemas.microsoft.com/office/drawing/2014/main" id="{5AA8F024-CE71-F252-71FB-3361F7C66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867" y="208606"/>
            <a:ext cx="4549407" cy="55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5819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4EB95-A1C4-1EA3-95AE-D6291DA7E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EDA53138-D6A2-3D30-D5F4-CB7A2E5F3BE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40000">
            <a:off x="8274326" y="3270078"/>
            <a:ext cx="3916051" cy="2613894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02E4481B-E1A1-AB90-A960-2B7FF0508B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838519"/>
            <a:ext cx="12192000" cy="1019481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3DDB321D-4EA3-16D3-3DAC-9F5EBA4E0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33729"/>
            <a:ext cx="3600000" cy="180000"/>
          </a:xfrm>
        </p:spPr>
        <p:txBody>
          <a:bodyPr/>
          <a:lstStyle/>
          <a:p>
            <a:r>
              <a:rPr lang="nl-NL"/>
              <a:t>Titeldia (groen)</a:t>
            </a:r>
            <a:endParaRPr lang="nl-NL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ADCEF593-B263-EE3C-14D9-6EC81581D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477" y="310790"/>
            <a:ext cx="11470284" cy="5253710"/>
          </a:xfrm>
        </p:spPr>
        <p:txBody>
          <a:bodyPr/>
          <a:lstStyle/>
          <a:p>
            <a:r>
              <a:rPr lang="nl-NL" sz="2400" dirty="0"/>
              <a:t>  VERDERE PROCEDURE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het voorstel tot vaststelling van het bestemmingsplan:                                                                      12 mei 2026: oordeelsvormende commissie Ruimte &amp; Financiën                                                                  2 juni 2026:   gemeenteraad</a:t>
            </a:r>
          </a:p>
          <a:p>
            <a:pPr marL="342900" indent="-342900">
              <a:buFontTx/>
              <a:buChar char="-"/>
            </a:pPr>
            <a:r>
              <a:rPr lang="nl-NL" dirty="0"/>
              <a:t>de nota beantwoording zienswijzen en ambtshalve wijzigen: vooraf toegezonden</a:t>
            </a:r>
          </a:p>
          <a:p>
            <a:pPr marL="342900" indent="-342900">
              <a:buFontTx/>
              <a:buChar char="-"/>
            </a:pPr>
            <a:r>
              <a:rPr lang="nl-NL" dirty="0"/>
              <a:t>een zienswijze kan worden toegelicht in de oordeelsvormende commissie</a:t>
            </a:r>
          </a:p>
          <a:p>
            <a:pPr marL="342900" indent="-342900">
              <a:buFontTx/>
              <a:buChar char="-"/>
            </a:pPr>
            <a:r>
              <a:rPr lang="nl-NL" dirty="0"/>
              <a:t>na vaststelling bestemmingsplan: zes weken ter inzage met mogelijkheid beroep bij de Afdeling rechtspraak van de Raad van State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/>
              <a:t>	  </a:t>
            </a:r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4A3F0048-D41C-CF3E-DAEF-C082078FF8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716" y="6063490"/>
            <a:ext cx="2048402" cy="597043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68423AAD-8BBA-53C4-F2CC-9FC2C06F23CE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8428588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C89A3-F1FB-426D-AD53-50B7E1271653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februari 2026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A15DE8AD-4BC9-143C-CA8B-B61B0252D53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097199" y="7322519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31FE8A4D-E0C0-BD98-D55C-8018FF31EE9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71275" y="7264078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Tijdelijke aanduiding voor afbeelding 23" descr="Afbeelding met buitenshuis, hemel, weg, boom&#10;&#10;Door AI gegenereerde inhoud is mogelijk onjuist.">
            <a:extLst>
              <a:ext uri="{FF2B5EF4-FFF2-40B4-BE49-F238E27FC236}">
                <a16:creationId xmlns:a16="http://schemas.microsoft.com/office/drawing/2014/main" id="{3FB96984-71EB-02D6-2B17-AF6EF3D4DF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81" b="-1"/>
          <a:stretch>
            <a:fillRect/>
          </a:stretch>
        </p:blipFill>
        <p:spPr>
          <a:xfrm>
            <a:off x="6981825" y="237554"/>
            <a:ext cx="5076056" cy="1898459"/>
          </a:xfrm>
          <a:custGeom>
            <a:avLst/>
            <a:gdLst>
              <a:gd name="connsiteX0" fmla="*/ 11553301 w 12192000"/>
              <a:gd name="connsiteY0" fmla="*/ 0 h 7141369"/>
              <a:gd name="connsiteX1" fmla="*/ 12109974 w 12192000"/>
              <a:gd name="connsiteY1" fmla="*/ 0 h 7141369"/>
              <a:gd name="connsiteX2" fmla="*/ 12192000 w 12192000"/>
              <a:gd name="connsiteY2" fmla="*/ 82026 h 7141369"/>
              <a:gd name="connsiteX3" fmla="*/ 12192000 w 12192000"/>
              <a:gd name="connsiteY3" fmla="*/ 149612 h 7141369"/>
              <a:gd name="connsiteX4" fmla="*/ 12192000 w 12192000"/>
              <a:gd name="connsiteY4" fmla="*/ 283369 h 7141369"/>
              <a:gd name="connsiteX5" fmla="*/ 12192000 w 12192000"/>
              <a:gd name="connsiteY5" fmla="*/ 395627 h 7141369"/>
              <a:gd name="connsiteX6" fmla="*/ 12192000 w 12192000"/>
              <a:gd name="connsiteY6" fmla="*/ 806004 h 7141369"/>
              <a:gd name="connsiteX7" fmla="*/ 12192000 w 12192000"/>
              <a:gd name="connsiteY7" fmla="*/ 7141369 h 7141369"/>
              <a:gd name="connsiteX8" fmla="*/ 0 w 12192000"/>
              <a:gd name="connsiteY8" fmla="*/ 7141369 h 7141369"/>
              <a:gd name="connsiteX9" fmla="*/ 0 w 12192000"/>
              <a:gd name="connsiteY9" fmla="*/ 283369 h 7141369"/>
              <a:gd name="connsiteX10" fmla="*/ 11471275 w 12192000"/>
              <a:gd name="connsiteY10" fmla="*/ 283369 h 7141369"/>
              <a:gd name="connsiteX11" fmla="*/ 11471275 w 12192000"/>
              <a:gd name="connsiteY11" fmla="*/ 149612 h 7141369"/>
              <a:gd name="connsiteX12" fmla="*/ 11471275 w 12192000"/>
              <a:gd name="connsiteY12" fmla="*/ 82026 h 7141369"/>
              <a:gd name="connsiteX13" fmla="*/ 11553301 w 12192000"/>
              <a:gd name="connsiteY13" fmla="*/ 0 h 714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7141369">
                <a:moveTo>
                  <a:pt x="11553301" y="0"/>
                </a:moveTo>
                <a:lnTo>
                  <a:pt x="12109974" y="0"/>
                </a:lnTo>
                <a:cubicBezTo>
                  <a:pt x="12155276" y="0"/>
                  <a:pt x="12192000" y="36724"/>
                  <a:pt x="12192000" y="82026"/>
                </a:cubicBezTo>
                <a:lnTo>
                  <a:pt x="12192000" y="149612"/>
                </a:lnTo>
                <a:lnTo>
                  <a:pt x="12192000" y="283369"/>
                </a:lnTo>
                <a:lnTo>
                  <a:pt x="12192000" y="395627"/>
                </a:lnTo>
                <a:lnTo>
                  <a:pt x="12192000" y="806004"/>
                </a:lnTo>
                <a:lnTo>
                  <a:pt x="12192000" y="7141369"/>
                </a:lnTo>
                <a:lnTo>
                  <a:pt x="0" y="7141369"/>
                </a:lnTo>
                <a:lnTo>
                  <a:pt x="0" y="283369"/>
                </a:lnTo>
                <a:lnTo>
                  <a:pt x="11471275" y="283369"/>
                </a:lnTo>
                <a:lnTo>
                  <a:pt x="11471275" y="149612"/>
                </a:lnTo>
                <a:lnTo>
                  <a:pt x="11471275" y="82026"/>
                </a:lnTo>
                <a:cubicBezTo>
                  <a:pt x="11471275" y="36724"/>
                  <a:pt x="11507999" y="0"/>
                  <a:pt x="11553301" y="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171430284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Tijdelijke aanduiding voor afbeelding 22" descr="Afbeelding met buitenshuis, hemel, wolk, water&#10;&#10;Automatisch gegenereerde beschrijving">
            <a:extLst>
              <a:ext uri="{FF2B5EF4-FFF2-40B4-BE49-F238E27FC236}">
                <a16:creationId xmlns:a16="http://schemas.microsoft.com/office/drawing/2014/main" id="{AD4B3C75-C5AD-BFDC-6FCC-89A1140BD8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33"/>
          <a:stretch/>
        </p:blipFill>
        <p:spPr>
          <a:xfrm>
            <a:off x="0" y="-283369"/>
            <a:ext cx="12192000" cy="7141369"/>
          </a:xfrm>
        </p:spPr>
      </p:pic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4161FFDE-1F0C-155E-1AA5-ADA73AF7A04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40000">
            <a:off x="1176438" y="546085"/>
            <a:ext cx="9995223" cy="5229830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BC4E2B03-9B55-AB91-0B29-783B7B2B05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838519"/>
            <a:ext cx="12192000" cy="1019481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53BA0128-43B8-AD9A-C5D0-EE006368A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33729"/>
            <a:ext cx="3600000" cy="180000"/>
          </a:xfrm>
        </p:spPr>
        <p:txBody>
          <a:bodyPr/>
          <a:lstStyle/>
          <a:p>
            <a:r>
              <a:rPr lang="nl-NL"/>
              <a:t>Titeldia (groen)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724CAFD-2939-CCB0-FC52-21402C9946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8288" y="876693"/>
            <a:ext cx="9549353" cy="4137308"/>
          </a:xfrm>
        </p:spPr>
        <p:txBody>
          <a:bodyPr/>
          <a:lstStyle/>
          <a:p>
            <a:r>
              <a:rPr lang="nl-NL" dirty="0"/>
              <a:t> Agenda:</a:t>
            </a:r>
          </a:p>
          <a:p>
            <a:endParaRPr lang="nl-NL" sz="2400" dirty="0"/>
          </a:p>
          <a:p>
            <a:pPr marL="457200" indent="-457200">
              <a:buFontTx/>
              <a:buChar char="-"/>
            </a:pPr>
            <a:r>
              <a:rPr lang="nl-NL" sz="2400" dirty="0"/>
              <a:t>Welkom door wethouder</a:t>
            </a:r>
          </a:p>
          <a:p>
            <a:pPr marL="457200" indent="-457200">
              <a:buFontTx/>
              <a:buChar char="-"/>
            </a:pPr>
            <a:r>
              <a:rPr lang="nl-NL" sz="2400" dirty="0"/>
              <a:t>Presentatie stand van zaken bestemmingsplan</a:t>
            </a:r>
          </a:p>
          <a:p>
            <a:pPr marL="457200" indent="-457200">
              <a:buFontTx/>
              <a:buChar char="-"/>
            </a:pPr>
            <a:r>
              <a:rPr lang="nl-NL" sz="2400" dirty="0"/>
              <a:t>Presentatie aspect geluid</a:t>
            </a:r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7171E1E6-5D8C-C736-A169-220AF95AD6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716" y="6063490"/>
            <a:ext cx="2048402" cy="597043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6FF89E90-C2C1-1E9C-993E-63B5673A94DE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8428588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C89A3-F1FB-426D-AD53-50B7E1271653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februari 2026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431AF4EC-6362-B3DB-D4CD-44F8FB68249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097199" y="7322519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8E1B2202-53F0-F1E8-43F2-634253628C6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71275" y="7264078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11312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65BDF-84AB-A986-C596-6530B457B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5A0F6767-B751-FC14-8C7B-22C893894C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40000">
            <a:off x="8274326" y="3270078"/>
            <a:ext cx="3916051" cy="2613894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7E0DCA4F-317C-C904-B74C-3D6D8E1D8B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838519"/>
            <a:ext cx="12192000" cy="1019481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F85F1D06-C3A6-7BA4-E559-78A55B75D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33729"/>
            <a:ext cx="3600000" cy="180000"/>
          </a:xfrm>
        </p:spPr>
        <p:txBody>
          <a:bodyPr/>
          <a:lstStyle/>
          <a:p>
            <a:r>
              <a:rPr lang="nl-NL"/>
              <a:t>Titeldia (groen)</a:t>
            </a:r>
            <a:endParaRPr lang="nl-NL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35F1DB4C-7958-CB8F-5899-124AECB43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10791"/>
            <a:ext cx="11295111" cy="5706584"/>
          </a:xfrm>
        </p:spPr>
        <p:txBody>
          <a:bodyPr/>
          <a:lstStyle/>
          <a:p>
            <a:r>
              <a:rPr lang="nl-NL" sz="2400" dirty="0"/>
              <a:t>VOORTRAJECT </a:t>
            </a:r>
          </a:p>
          <a:p>
            <a:r>
              <a:rPr lang="nl-NL" sz="2400" dirty="0"/>
              <a:t>BESTEMMINGSPLAN  </a:t>
            </a:r>
          </a:p>
          <a:p>
            <a:r>
              <a:rPr lang="nl-NL" sz="2400" dirty="0"/>
              <a:t>Dorpsstraat 1 Berkenwoude: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informatiebijeenkomst  door initiatiefnemer: 3 december 2019</a:t>
            </a:r>
          </a:p>
          <a:p>
            <a:pPr marL="342900" indent="-342900">
              <a:buFontTx/>
              <a:buChar char="-"/>
            </a:pPr>
            <a:r>
              <a:rPr lang="nl-NL" dirty="0"/>
              <a:t>brief omwonenden d.d. 31 maart 2020 </a:t>
            </a:r>
          </a:p>
          <a:p>
            <a:pPr marL="342900" indent="-342900">
              <a:buFontTx/>
              <a:buChar char="-"/>
            </a:pPr>
            <a:r>
              <a:rPr lang="nl-NL" dirty="0"/>
              <a:t>in raadsvergadering van 26 mei 2020 brief als ingekomen stuk: ter afhandeling aan college </a:t>
            </a:r>
          </a:p>
          <a:p>
            <a:pPr marL="342900" indent="-342900">
              <a:buFontTx/>
              <a:buChar char="-"/>
            </a:pPr>
            <a:r>
              <a:rPr lang="nl-NL" dirty="0" err="1"/>
              <a:t>ontwerp-bestemmingsplan</a:t>
            </a:r>
            <a:r>
              <a:rPr lang="nl-NL" dirty="0"/>
              <a:t> ter inzage:  21 januari 2021 tot en met 3 maart 2021</a:t>
            </a:r>
          </a:p>
          <a:p>
            <a:pPr marL="342900" indent="-342900">
              <a:buFontTx/>
              <a:buChar char="-"/>
            </a:pPr>
            <a:r>
              <a:rPr lang="nl-NL" dirty="0"/>
              <a:t>drie zienswijzen ingediend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8746A36C-5E24-CABF-3418-E24B3D4DBA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716" y="6063490"/>
            <a:ext cx="2048402" cy="597043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16DD79BF-B5D5-AAF3-8586-9672482D8445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8428588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C89A3-F1FB-426D-AD53-50B7E1271653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februari 2026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A44FAA7C-8B3F-1B85-EE7A-CA16C7D0316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097199" y="7322519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FB3A8ADA-9E6D-180D-DB41-47448763F9E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71275" y="7264078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Tijdelijke aanduiding voor afbeelding 23" descr="Afbeelding met buitenshuis, hemel, weg, boom&#10;&#10;Door AI gegenereerde inhoud is mogelijk onjuist.">
            <a:extLst>
              <a:ext uri="{FF2B5EF4-FFF2-40B4-BE49-F238E27FC236}">
                <a16:creationId xmlns:a16="http://schemas.microsoft.com/office/drawing/2014/main" id="{8A952717-A346-06AA-C9C0-F18AFAF701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81" b="-1"/>
          <a:stretch>
            <a:fillRect/>
          </a:stretch>
        </p:blipFill>
        <p:spPr>
          <a:xfrm>
            <a:off x="6841415" y="264676"/>
            <a:ext cx="4897108" cy="1831532"/>
          </a:xfrm>
          <a:custGeom>
            <a:avLst/>
            <a:gdLst>
              <a:gd name="connsiteX0" fmla="*/ 11553301 w 12192000"/>
              <a:gd name="connsiteY0" fmla="*/ 0 h 7141369"/>
              <a:gd name="connsiteX1" fmla="*/ 12109974 w 12192000"/>
              <a:gd name="connsiteY1" fmla="*/ 0 h 7141369"/>
              <a:gd name="connsiteX2" fmla="*/ 12192000 w 12192000"/>
              <a:gd name="connsiteY2" fmla="*/ 82026 h 7141369"/>
              <a:gd name="connsiteX3" fmla="*/ 12192000 w 12192000"/>
              <a:gd name="connsiteY3" fmla="*/ 149612 h 7141369"/>
              <a:gd name="connsiteX4" fmla="*/ 12192000 w 12192000"/>
              <a:gd name="connsiteY4" fmla="*/ 283369 h 7141369"/>
              <a:gd name="connsiteX5" fmla="*/ 12192000 w 12192000"/>
              <a:gd name="connsiteY5" fmla="*/ 395627 h 7141369"/>
              <a:gd name="connsiteX6" fmla="*/ 12192000 w 12192000"/>
              <a:gd name="connsiteY6" fmla="*/ 806004 h 7141369"/>
              <a:gd name="connsiteX7" fmla="*/ 12192000 w 12192000"/>
              <a:gd name="connsiteY7" fmla="*/ 7141369 h 7141369"/>
              <a:gd name="connsiteX8" fmla="*/ 0 w 12192000"/>
              <a:gd name="connsiteY8" fmla="*/ 7141369 h 7141369"/>
              <a:gd name="connsiteX9" fmla="*/ 0 w 12192000"/>
              <a:gd name="connsiteY9" fmla="*/ 283369 h 7141369"/>
              <a:gd name="connsiteX10" fmla="*/ 11471275 w 12192000"/>
              <a:gd name="connsiteY10" fmla="*/ 283369 h 7141369"/>
              <a:gd name="connsiteX11" fmla="*/ 11471275 w 12192000"/>
              <a:gd name="connsiteY11" fmla="*/ 149612 h 7141369"/>
              <a:gd name="connsiteX12" fmla="*/ 11471275 w 12192000"/>
              <a:gd name="connsiteY12" fmla="*/ 82026 h 7141369"/>
              <a:gd name="connsiteX13" fmla="*/ 11553301 w 12192000"/>
              <a:gd name="connsiteY13" fmla="*/ 0 h 714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7141369">
                <a:moveTo>
                  <a:pt x="11553301" y="0"/>
                </a:moveTo>
                <a:lnTo>
                  <a:pt x="12109974" y="0"/>
                </a:lnTo>
                <a:cubicBezTo>
                  <a:pt x="12155276" y="0"/>
                  <a:pt x="12192000" y="36724"/>
                  <a:pt x="12192000" y="82026"/>
                </a:cubicBezTo>
                <a:lnTo>
                  <a:pt x="12192000" y="149612"/>
                </a:lnTo>
                <a:lnTo>
                  <a:pt x="12192000" y="283369"/>
                </a:lnTo>
                <a:lnTo>
                  <a:pt x="12192000" y="395627"/>
                </a:lnTo>
                <a:lnTo>
                  <a:pt x="12192000" y="806004"/>
                </a:lnTo>
                <a:lnTo>
                  <a:pt x="12192000" y="7141369"/>
                </a:lnTo>
                <a:lnTo>
                  <a:pt x="0" y="7141369"/>
                </a:lnTo>
                <a:lnTo>
                  <a:pt x="0" y="283369"/>
                </a:lnTo>
                <a:lnTo>
                  <a:pt x="11471275" y="283369"/>
                </a:lnTo>
                <a:lnTo>
                  <a:pt x="11471275" y="149612"/>
                </a:lnTo>
                <a:lnTo>
                  <a:pt x="11471275" y="82026"/>
                </a:lnTo>
                <a:cubicBezTo>
                  <a:pt x="11471275" y="36724"/>
                  <a:pt x="11507999" y="0"/>
                  <a:pt x="11553301" y="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311341424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EADBE-1807-8F0F-0B49-3B4EE5224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B8644650-1958-9AA0-8706-84B9BF0344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40000">
            <a:off x="8274326" y="3270078"/>
            <a:ext cx="3916051" cy="2613894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0D81ACF0-29C4-0528-3902-A81B6A037E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838519"/>
            <a:ext cx="12192000" cy="1019481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7481A80A-95E8-F7B1-AE6C-2856F0CA1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33729"/>
            <a:ext cx="3600000" cy="180000"/>
          </a:xfrm>
        </p:spPr>
        <p:txBody>
          <a:bodyPr/>
          <a:lstStyle/>
          <a:p>
            <a:r>
              <a:rPr lang="nl-NL"/>
              <a:t>Titeldia (groen)</a:t>
            </a:r>
            <a:endParaRPr lang="nl-NL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34D1B4A3-C17E-BFA5-8615-D5660DA68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477" y="310790"/>
            <a:ext cx="11470284" cy="7805688"/>
          </a:xfrm>
        </p:spPr>
        <p:txBody>
          <a:bodyPr/>
          <a:lstStyle/>
          <a:p>
            <a:endParaRPr lang="nl-NL" sz="2400" dirty="0"/>
          </a:p>
          <a:p>
            <a:r>
              <a:rPr lang="nl-NL" sz="2400" dirty="0"/>
              <a:t>BELANGRIJKSTE ONDERDELEN </a:t>
            </a:r>
          </a:p>
          <a:p>
            <a:r>
              <a:rPr lang="nl-NL" sz="2400" dirty="0"/>
              <a:t>ZIENSWIJZEN </a:t>
            </a:r>
          </a:p>
          <a:p>
            <a:endParaRPr lang="nl-NL" sz="2400" dirty="0"/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geluid vanwege bedrijfsvoering en verkeersbewegingen </a:t>
            </a:r>
          </a:p>
          <a:p>
            <a:pPr marL="342900" indent="-342900">
              <a:buFontTx/>
              <a:buChar char="-"/>
            </a:pPr>
            <a:r>
              <a:rPr lang="nl-NL" dirty="0"/>
              <a:t>bestemming ‘Bedrijf’ met bestemmingsvlak/bouwvlak, milieucategorie</a:t>
            </a:r>
          </a:p>
          <a:p>
            <a:pPr marL="342900" indent="-342900">
              <a:buFontTx/>
              <a:buChar char="-"/>
            </a:pPr>
            <a:r>
              <a:rPr lang="nl-NL" dirty="0"/>
              <a:t>bestemming ‘Agrarisch met waarden’</a:t>
            </a:r>
          </a:p>
          <a:p>
            <a:pPr marL="342900" indent="-342900">
              <a:buFontTx/>
              <a:buChar char="-"/>
            </a:pPr>
            <a:r>
              <a:rPr lang="nl-NL" dirty="0"/>
              <a:t>landschappelijke inrichting</a:t>
            </a:r>
          </a:p>
          <a:p>
            <a:pPr marL="342900" indent="-342900">
              <a:buFontTx/>
              <a:buChar char="-"/>
            </a:pPr>
            <a:r>
              <a:rPr lang="nl-NL" dirty="0"/>
              <a:t>licht vanaf het bedrijfsperceel</a:t>
            </a:r>
          </a:p>
          <a:p>
            <a:pPr marL="342900" indent="-342900">
              <a:buFontTx/>
              <a:buChar char="-"/>
            </a:pPr>
            <a:r>
              <a:rPr lang="nl-NL" dirty="0"/>
              <a:t>brief bewoners opgenomen in toelichting op bestemmingsplan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9510AB17-A7DB-710B-0905-E2EF6ED885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716" y="6063490"/>
            <a:ext cx="2048402" cy="597043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357EEA3D-C788-ED72-1431-2666A570E81E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8428588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C89A3-F1FB-426D-AD53-50B7E1271653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februari 2026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8CA7A9F-9459-24BC-AAB6-8A37C26A187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097199" y="7322519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1C214DDF-8F5D-C050-05D7-87558123607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71275" y="7264078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Tijdelijke aanduiding voor afbeelding 23" descr="Afbeelding met buitenshuis, hemel, weg, boom&#10;&#10;Door AI gegenereerde inhoud is mogelijk onjuist.">
            <a:extLst>
              <a:ext uri="{FF2B5EF4-FFF2-40B4-BE49-F238E27FC236}">
                <a16:creationId xmlns:a16="http://schemas.microsoft.com/office/drawing/2014/main" id="{502E38BD-016D-CCDF-3DD7-5BF114A9DA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81" b="-1"/>
          <a:stretch>
            <a:fillRect/>
          </a:stretch>
        </p:blipFill>
        <p:spPr>
          <a:xfrm>
            <a:off x="6704054" y="146377"/>
            <a:ext cx="5219707" cy="1952185"/>
          </a:xfrm>
          <a:custGeom>
            <a:avLst/>
            <a:gdLst>
              <a:gd name="connsiteX0" fmla="*/ 11553301 w 12192000"/>
              <a:gd name="connsiteY0" fmla="*/ 0 h 7141369"/>
              <a:gd name="connsiteX1" fmla="*/ 12109974 w 12192000"/>
              <a:gd name="connsiteY1" fmla="*/ 0 h 7141369"/>
              <a:gd name="connsiteX2" fmla="*/ 12192000 w 12192000"/>
              <a:gd name="connsiteY2" fmla="*/ 82026 h 7141369"/>
              <a:gd name="connsiteX3" fmla="*/ 12192000 w 12192000"/>
              <a:gd name="connsiteY3" fmla="*/ 149612 h 7141369"/>
              <a:gd name="connsiteX4" fmla="*/ 12192000 w 12192000"/>
              <a:gd name="connsiteY4" fmla="*/ 283369 h 7141369"/>
              <a:gd name="connsiteX5" fmla="*/ 12192000 w 12192000"/>
              <a:gd name="connsiteY5" fmla="*/ 395627 h 7141369"/>
              <a:gd name="connsiteX6" fmla="*/ 12192000 w 12192000"/>
              <a:gd name="connsiteY6" fmla="*/ 806004 h 7141369"/>
              <a:gd name="connsiteX7" fmla="*/ 12192000 w 12192000"/>
              <a:gd name="connsiteY7" fmla="*/ 7141369 h 7141369"/>
              <a:gd name="connsiteX8" fmla="*/ 0 w 12192000"/>
              <a:gd name="connsiteY8" fmla="*/ 7141369 h 7141369"/>
              <a:gd name="connsiteX9" fmla="*/ 0 w 12192000"/>
              <a:gd name="connsiteY9" fmla="*/ 283369 h 7141369"/>
              <a:gd name="connsiteX10" fmla="*/ 11471275 w 12192000"/>
              <a:gd name="connsiteY10" fmla="*/ 283369 h 7141369"/>
              <a:gd name="connsiteX11" fmla="*/ 11471275 w 12192000"/>
              <a:gd name="connsiteY11" fmla="*/ 149612 h 7141369"/>
              <a:gd name="connsiteX12" fmla="*/ 11471275 w 12192000"/>
              <a:gd name="connsiteY12" fmla="*/ 82026 h 7141369"/>
              <a:gd name="connsiteX13" fmla="*/ 11553301 w 12192000"/>
              <a:gd name="connsiteY13" fmla="*/ 0 h 714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7141369">
                <a:moveTo>
                  <a:pt x="11553301" y="0"/>
                </a:moveTo>
                <a:lnTo>
                  <a:pt x="12109974" y="0"/>
                </a:lnTo>
                <a:cubicBezTo>
                  <a:pt x="12155276" y="0"/>
                  <a:pt x="12192000" y="36724"/>
                  <a:pt x="12192000" y="82026"/>
                </a:cubicBezTo>
                <a:lnTo>
                  <a:pt x="12192000" y="149612"/>
                </a:lnTo>
                <a:lnTo>
                  <a:pt x="12192000" y="283369"/>
                </a:lnTo>
                <a:lnTo>
                  <a:pt x="12192000" y="395627"/>
                </a:lnTo>
                <a:lnTo>
                  <a:pt x="12192000" y="806004"/>
                </a:lnTo>
                <a:lnTo>
                  <a:pt x="12192000" y="7141369"/>
                </a:lnTo>
                <a:lnTo>
                  <a:pt x="0" y="7141369"/>
                </a:lnTo>
                <a:lnTo>
                  <a:pt x="0" y="283369"/>
                </a:lnTo>
                <a:lnTo>
                  <a:pt x="11471275" y="283369"/>
                </a:lnTo>
                <a:lnTo>
                  <a:pt x="11471275" y="149612"/>
                </a:lnTo>
                <a:lnTo>
                  <a:pt x="11471275" y="82026"/>
                </a:lnTo>
                <a:cubicBezTo>
                  <a:pt x="11471275" y="36724"/>
                  <a:pt x="11507999" y="0"/>
                  <a:pt x="11553301" y="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325396646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F142E-2BF4-F398-BD26-E0380C6FC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A708EE58-0FCD-A4B8-7B22-824D2C78D9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40000">
            <a:off x="8274326" y="3270078"/>
            <a:ext cx="3916051" cy="2613894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CB19AB5C-9FF8-62A5-CE4B-5121D5AF35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838519"/>
            <a:ext cx="12192000" cy="1019481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E57BA8F1-72F6-5113-556D-97A438279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33729"/>
            <a:ext cx="3600000" cy="180000"/>
          </a:xfrm>
        </p:spPr>
        <p:txBody>
          <a:bodyPr/>
          <a:lstStyle/>
          <a:p>
            <a:r>
              <a:rPr lang="nl-NL"/>
              <a:t>Titeldia (groen)</a:t>
            </a:r>
            <a:endParaRPr lang="nl-NL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B72E0759-3B8B-4D58-9213-AD4772CF2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477" y="310790"/>
            <a:ext cx="5212032" cy="5959587"/>
          </a:xfrm>
        </p:spPr>
        <p:txBody>
          <a:bodyPr/>
          <a:lstStyle/>
          <a:p>
            <a:r>
              <a:rPr lang="nl-NL" dirty="0"/>
              <a:t> 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7595C2BC-1997-887E-C78E-20E81E2E21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716" y="6063490"/>
            <a:ext cx="2048402" cy="597043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435379B2-AF4D-7718-85AD-67CED28AA922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8428588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C89A3-F1FB-426D-AD53-50B7E1271653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februari 2026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ABDC2C0D-F04E-C440-39D2-3F20E64D277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097199" y="7322519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D6301C24-27B2-D3AE-C43C-A0005C23191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71275" y="7264078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Tijdelijke aanduiding voor afbeelding 23" descr="Afbeelding met buitenshuis, hemel, weg, boom&#10;&#10;Door AI gegenereerde inhoud is mogelijk onjuist.">
            <a:extLst>
              <a:ext uri="{FF2B5EF4-FFF2-40B4-BE49-F238E27FC236}">
                <a16:creationId xmlns:a16="http://schemas.microsoft.com/office/drawing/2014/main" id="{9090F21F-3661-24CA-F0D7-A5D242FAC0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81" b="-1"/>
          <a:stretch>
            <a:fillRect/>
          </a:stretch>
        </p:blipFill>
        <p:spPr>
          <a:xfrm>
            <a:off x="8716284" y="1661624"/>
            <a:ext cx="2281287" cy="2485585"/>
          </a:xfrm>
          <a:custGeom>
            <a:avLst/>
            <a:gdLst>
              <a:gd name="connsiteX0" fmla="*/ 11553301 w 12192000"/>
              <a:gd name="connsiteY0" fmla="*/ 0 h 7141369"/>
              <a:gd name="connsiteX1" fmla="*/ 12109974 w 12192000"/>
              <a:gd name="connsiteY1" fmla="*/ 0 h 7141369"/>
              <a:gd name="connsiteX2" fmla="*/ 12192000 w 12192000"/>
              <a:gd name="connsiteY2" fmla="*/ 82026 h 7141369"/>
              <a:gd name="connsiteX3" fmla="*/ 12192000 w 12192000"/>
              <a:gd name="connsiteY3" fmla="*/ 149612 h 7141369"/>
              <a:gd name="connsiteX4" fmla="*/ 12192000 w 12192000"/>
              <a:gd name="connsiteY4" fmla="*/ 283369 h 7141369"/>
              <a:gd name="connsiteX5" fmla="*/ 12192000 w 12192000"/>
              <a:gd name="connsiteY5" fmla="*/ 395627 h 7141369"/>
              <a:gd name="connsiteX6" fmla="*/ 12192000 w 12192000"/>
              <a:gd name="connsiteY6" fmla="*/ 806004 h 7141369"/>
              <a:gd name="connsiteX7" fmla="*/ 12192000 w 12192000"/>
              <a:gd name="connsiteY7" fmla="*/ 7141369 h 7141369"/>
              <a:gd name="connsiteX8" fmla="*/ 0 w 12192000"/>
              <a:gd name="connsiteY8" fmla="*/ 7141369 h 7141369"/>
              <a:gd name="connsiteX9" fmla="*/ 0 w 12192000"/>
              <a:gd name="connsiteY9" fmla="*/ 283369 h 7141369"/>
              <a:gd name="connsiteX10" fmla="*/ 11471275 w 12192000"/>
              <a:gd name="connsiteY10" fmla="*/ 283369 h 7141369"/>
              <a:gd name="connsiteX11" fmla="*/ 11471275 w 12192000"/>
              <a:gd name="connsiteY11" fmla="*/ 149612 h 7141369"/>
              <a:gd name="connsiteX12" fmla="*/ 11471275 w 12192000"/>
              <a:gd name="connsiteY12" fmla="*/ 82026 h 7141369"/>
              <a:gd name="connsiteX13" fmla="*/ 11553301 w 12192000"/>
              <a:gd name="connsiteY13" fmla="*/ 0 h 714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7141369">
                <a:moveTo>
                  <a:pt x="11553301" y="0"/>
                </a:moveTo>
                <a:lnTo>
                  <a:pt x="12109974" y="0"/>
                </a:lnTo>
                <a:cubicBezTo>
                  <a:pt x="12155276" y="0"/>
                  <a:pt x="12192000" y="36724"/>
                  <a:pt x="12192000" y="82026"/>
                </a:cubicBezTo>
                <a:lnTo>
                  <a:pt x="12192000" y="149612"/>
                </a:lnTo>
                <a:lnTo>
                  <a:pt x="12192000" y="283369"/>
                </a:lnTo>
                <a:lnTo>
                  <a:pt x="12192000" y="395627"/>
                </a:lnTo>
                <a:lnTo>
                  <a:pt x="12192000" y="806004"/>
                </a:lnTo>
                <a:lnTo>
                  <a:pt x="12192000" y="7141369"/>
                </a:lnTo>
                <a:lnTo>
                  <a:pt x="0" y="7141369"/>
                </a:lnTo>
                <a:lnTo>
                  <a:pt x="0" y="283369"/>
                </a:lnTo>
                <a:lnTo>
                  <a:pt x="11471275" y="283369"/>
                </a:lnTo>
                <a:lnTo>
                  <a:pt x="11471275" y="149612"/>
                </a:lnTo>
                <a:lnTo>
                  <a:pt x="11471275" y="82026"/>
                </a:lnTo>
                <a:cubicBezTo>
                  <a:pt x="11471275" y="36724"/>
                  <a:pt x="11507999" y="0"/>
                  <a:pt x="11553301" y="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  <p:pic>
        <p:nvPicPr>
          <p:cNvPr id="5" name="Afbeelding 4" descr="Afbeelding met tekst, schermopname, diagram, lijn&#10;&#10;Door AI gegenereerde inhoud is mogelijk onjuist.">
            <a:extLst>
              <a:ext uri="{FF2B5EF4-FFF2-40B4-BE49-F238E27FC236}">
                <a16:creationId xmlns:a16="http://schemas.microsoft.com/office/drawing/2014/main" id="{2A88DD1B-78B3-F1CA-252E-4C336B46F7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1" t="-1300"/>
          <a:stretch>
            <a:fillRect/>
          </a:stretch>
        </p:blipFill>
        <p:spPr>
          <a:xfrm>
            <a:off x="717904" y="820079"/>
            <a:ext cx="3364045" cy="459266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4661371-7842-ACEF-697A-948EA833C4A6}"/>
              </a:ext>
            </a:extLst>
          </p:cNvPr>
          <p:cNvSpPr txBox="1"/>
          <p:nvPr/>
        </p:nvSpPr>
        <p:spPr>
          <a:xfrm>
            <a:off x="593890" y="206316"/>
            <a:ext cx="2875175" cy="51853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solidFill>
                  <a:schemeClr val="bg1"/>
                </a:solidFill>
              </a:rPr>
              <a:t>BP  Buitengebied 2011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FC52DF3-F17B-3F08-B2B9-06A9FCA1BC48}"/>
              </a:ext>
            </a:extLst>
          </p:cNvPr>
          <p:cNvSpPr txBox="1"/>
          <p:nvPr/>
        </p:nvSpPr>
        <p:spPr>
          <a:xfrm>
            <a:off x="4590854" y="199999"/>
            <a:ext cx="2403834" cy="6556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solidFill>
                  <a:schemeClr val="bg1"/>
                </a:solidFill>
              </a:rPr>
              <a:t>ontwerp BP Dorpsstraat 1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solidFill>
                  <a:schemeClr val="bg1"/>
                </a:solidFill>
              </a:rPr>
              <a:t>ter inzage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A6DB1984-F9E3-06BD-3B59-61EEA3159995}"/>
              </a:ext>
            </a:extLst>
          </p:cNvPr>
          <p:cNvSpPr txBox="1"/>
          <p:nvPr/>
        </p:nvSpPr>
        <p:spPr>
          <a:xfrm>
            <a:off x="8116477" y="164383"/>
            <a:ext cx="3689023" cy="6556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solidFill>
                  <a:schemeClr val="bg1"/>
                </a:solidFill>
              </a:rPr>
              <a:t>gewijzigd ontwerp BP voor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solidFill>
                  <a:schemeClr val="bg1"/>
                </a:solidFill>
              </a:rPr>
              <a:t>vaststelling naar gemeenteraad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36" name="Afbeelding 35" descr="Afbeelding met tekst, schermopname, diagram, Grafische software&#10;&#10;Door AI gegenereerde inhoud is mogelijk onjuist.">
            <a:extLst>
              <a:ext uri="{FF2B5EF4-FFF2-40B4-BE49-F238E27FC236}">
                <a16:creationId xmlns:a16="http://schemas.microsoft.com/office/drawing/2014/main" id="{535FACC7-A21D-A527-AB6D-A4BEE15A5B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7927" y="1017925"/>
            <a:ext cx="3225417" cy="4546575"/>
          </a:xfrm>
          <a:prstGeom prst="rect">
            <a:avLst/>
          </a:prstGeom>
        </p:spPr>
      </p:pic>
      <p:pic>
        <p:nvPicPr>
          <p:cNvPr id="40" name="Afbeelding 39" descr="Afbeelding met tekst, kaart, schermopname, diagram&#10;&#10;Door AI gegenereerde inhoud is mogelijk onjuist.">
            <a:extLst>
              <a:ext uri="{FF2B5EF4-FFF2-40B4-BE49-F238E27FC236}">
                <a16:creationId xmlns:a16="http://schemas.microsoft.com/office/drawing/2014/main" id="{1DCAF3F9-384A-4D20-04F4-D254195C2B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6268" y="1017925"/>
            <a:ext cx="2685649" cy="45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7508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770D2-E991-3EE0-9E7C-F8A530C8B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2947C7C9-C734-A718-EC75-BF43E9DF89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40000">
            <a:off x="8274326" y="3270078"/>
            <a:ext cx="3916051" cy="2613894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45881D97-D62F-2B5A-7AF7-60BCE1CD74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838519"/>
            <a:ext cx="12192000" cy="1019481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B13D8393-748E-DA39-F3D9-261213377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33729"/>
            <a:ext cx="3600000" cy="180000"/>
          </a:xfrm>
        </p:spPr>
        <p:txBody>
          <a:bodyPr/>
          <a:lstStyle/>
          <a:p>
            <a:r>
              <a:rPr lang="nl-NL"/>
              <a:t>Titeldia (groen)</a:t>
            </a:r>
            <a:endParaRPr lang="nl-NL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04E2D36D-04E6-D641-1D46-39E079035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499" y="310790"/>
            <a:ext cx="12001499" cy="7253035"/>
          </a:xfrm>
        </p:spPr>
        <p:txBody>
          <a:bodyPr/>
          <a:lstStyle/>
          <a:p>
            <a:r>
              <a:rPr lang="nl-NL" sz="2400" dirty="0"/>
              <a:t>          BESTEMMING ‘BEDRIJF’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BP Buitengebied 2011: milieucategorie max 2 + (detail)handel in siervissen/vogels milieucategorie 3 </a:t>
            </a:r>
          </a:p>
          <a:p>
            <a:pPr marL="342900" indent="-342900">
              <a:buFontTx/>
              <a:buChar char="-"/>
            </a:pPr>
            <a:r>
              <a:rPr lang="nl-NL" dirty="0"/>
              <a:t>BP Dorpsstraat 1: milieucategorie max 2 + aannemers- en hoveniersbedrijf (milieucategorie 3.1)</a:t>
            </a:r>
          </a:p>
          <a:p>
            <a:pPr marL="342900" indent="-342900">
              <a:buFontTx/>
              <a:buChar char="-"/>
            </a:pPr>
            <a:r>
              <a:rPr lang="nl-NL" dirty="0"/>
              <a:t>bestemmingsvlak (paarse gebied) met ongeveer 2.500 m2 verkleind </a:t>
            </a:r>
          </a:p>
          <a:p>
            <a:pPr marL="342900" indent="-342900">
              <a:buFontTx/>
              <a:buChar char="-"/>
            </a:pPr>
            <a:r>
              <a:rPr lang="nl-NL" dirty="0"/>
              <a:t>bouwvlak zuidzijde bedrijfsperceel vergroot voor 500 m2 bebouwing voor statische opslag 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6EAB0858-DE9B-084F-8BBF-8764D46CBB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716" y="6063490"/>
            <a:ext cx="2048402" cy="597043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90E0E7DE-79CC-6AA6-0F3F-C163BD37993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8428588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C89A3-F1FB-426D-AD53-50B7E1271653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februari 2026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8EA3F81E-AB03-3DE1-BC30-36CC1A05F99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097199" y="7322519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D74D49EF-C2D5-5C6E-138F-4A8F969A0DE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71275" y="7264078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Tijdelijke aanduiding voor afbeelding 23" descr="Afbeelding met buitenshuis, hemel, weg, boom&#10;&#10;Door AI gegenereerde inhoud is mogelijk onjuist.">
            <a:extLst>
              <a:ext uri="{FF2B5EF4-FFF2-40B4-BE49-F238E27FC236}">
                <a16:creationId xmlns:a16="http://schemas.microsoft.com/office/drawing/2014/main" id="{8D310046-0BFB-1F6D-2E2D-6984887B1A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81" b="-1"/>
          <a:stretch>
            <a:fillRect/>
          </a:stretch>
        </p:blipFill>
        <p:spPr>
          <a:xfrm>
            <a:off x="6461216" y="85725"/>
            <a:ext cx="5540285" cy="2072082"/>
          </a:xfrm>
          <a:custGeom>
            <a:avLst/>
            <a:gdLst>
              <a:gd name="connsiteX0" fmla="*/ 11553301 w 12192000"/>
              <a:gd name="connsiteY0" fmla="*/ 0 h 7141369"/>
              <a:gd name="connsiteX1" fmla="*/ 12109974 w 12192000"/>
              <a:gd name="connsiteY1" fmla="*/ 0 h 7141369"/>
              <a:gd name="connsiteX2" fmla="*/ 12192000 w 12192000"/>
              <a:gd name="connsiteY2" fmla="*/ 82026 h 7141369"/>
              <a:gd name="connsiteX3" fmla="*/ 12192000 w 12192000"/>
              <a:gd name="connsiteY3" fmla="*/ 149612 h 7141369"/>
              <a:gd name="connsiteX4" fmla="*/ 12192000 w 12192000"/>
              <a:gd name="connsiteY4" fmla="*/ 283369 h 7141369"/>
              <a:gd name="connsiteX5" fmla="*/ 12192000 w 12192000"/>
              <a:gd name="connsiteY5" fmla="*/ 395627 h 7141369"/>
              <a:gd name="connsiteX6" fmla="*/ 12192000 w 12192000"/>
              <a:gd name="connsiteY6" fmla="*/ 806004 h 7141369"/>
              <a:gd name="connsiteX7" fmla="*/ 12192000 w 12192000"/>
              <a:gd name="connsiteY7" fmla="*/ 7141369 h 7141369"/>
              <a:gd name="connsiteX8" fmla="*/ 0 w 12192000"/>
              <a:gd name="connsiteY8" fmla="*/ 7141369 h 7141369"/>
              <a:gd name="connsiteX9" fmla="*/ 0 w 12192000"/>
              <a:gd name="connsiteY9" fmla="*/ 283369 h 7141369"/>
              <a:gd name="connsiteX10" fmla="*/ 11471275 w 12192000"/>
              <a:gd name="connsiteY10" fmla="*/ 283369 h 7141369"/>
              <a:gd name="connsiteX11" fmla="*/ 11471275 w 12192000"/>
              <a:gd name="connsiteY11" fmla="*/ 149612 h 7141369"/>
              <a:gd name="connsiteX12" fmla="*/ 11471275 w 12192000"/>
              <a:gd name="connsiteY12" fmla="*/ 82026 h 7141369"/>
              <a:gd name="connsiteX13" fmla="*/ 11553301 w 12192000"/>
              <a:gd name="connsiteY13" fmla="*/ 0 h 714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7141369">
                <a:moveTo>
                  <a:pt x="11553301" y="0"/>
                </a:moveTo>
                <a:lnTo>
                  <a:pt x="12109974" y="0"/>
                </a:lnTo>
                <a:cubicBezTo>
                  <a:pt x="12155276" y="0"/>
                  <a:pt x="12192000" y="36724"/>
                  <a:pt x="12192000" y="82026"/>
                </a:cubicBezTo>
                <a:lnTo>
                  <a:pt x="12192000" y="149612"/>
                </a:lnTo>
                <a:lnTo>
                  <a:pt x="12192000" y="283369"/>
                </a:lnTo>
                <a:lnTo>
                  <a:pt x="12192000" y="395627"/>
                </a:lnTo>
                <a:lnTo>
                  <a:pt x="12192000" y="806004"/>
                </a:lnTo>
                <a:lnTo>
                  <a:pt x="12192000" y="7141369"/>
                </a:lnTo>
                <a:lnTo>
                  <a:pt x="0" y="7141369"/>
                </a:lnTo>
                <a:lnTo>
                  <a:pt x="0" y="283369"/>
                </a:lnTo>
                <a:lnTo>
                  <a:pt x="11471275" y="283369"/>
                </a:lnTo>
                <a:lnTo>
                  <a:pt x="11471275" y="149612"/>
                </a:lnTo>
                <a:lnTo>
                  <a:pt x="11471275" y="82026"/>
                </a:lnTo>
                <a:cubicBezTo>
                  <a:pt x="11471275" y="36724"/>
                  <a:pt x="11507999" y="0"/>
                  <a:pt x="11553301" y="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350105311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70521-5C79-1B84-552B-63023F368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2518980C-5D1A-63AE-0A66-3131629488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40000">
            <a:off x="8274326" y="3270078"/>
            <a:ext cx="3916051" cy="2613894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A11BA257-B179-1639-DA75-C7FB14322B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838519"/>
            <a:ext cx="12192000" cy="1019481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D96A61E1-77E4-4DE7-9C71-B2216E437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33729"/>
            <a:ext cx="3600000" cy="180000"/>
          </a:xfrm>
        </p:spPr>
        <p:txBody>
          <a:bodyPr/>
          <a:lstStyle/>
          <a:p>
            <a:r>
              <a:rPr lang="nl-NL"/>
              <a:t>Titeldia (groen)</a:t>
            </a:r>
            <a:endParaRPr lang="nl-NL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C6AA0792-756D-CFD7-8D57-C33CA0971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962" y="310790"/>
            <a:ext cx="11994037" cy="7805688"/>
          </a:xfrm>
        </p:spPr>
        <p:txBody>
          <a:bodyPr/>
          <a:lstStyle/>
          <a:p>
            <a:r>
              <a:rPr lang="nl-NL" sz="2400" dirty="0"/>
              <a:t>      BESTEMMING </a:t>
            </a:r>
          </a:p>
          <a:p>
            <a:r>
              <a:rPr lang="nl-NL" sz="2400" dirty="0"/>
              <a:t>      ‘AGRARISCH MET WAARDEN’ </a:t>
            </a:r>
          </a:p>
          <a:p>
            <a:endParaRPr lang="nl-NL" dirty="0"/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BP Buitengebied 2011: aan de zijde van de Oosteinde: bedrijfsbestemming </a:t>
            </a:r>
          </a:p>
          <a:p>
            <a:pPr marL="342900" indent="-342900">
              <a:buFontTx/>
              <a:buChar char="-"/>
            </a:pPr>
            <a:r>
              <a:rPr lang="nl-NL" dirty="0"/>
              <a:t>BP Dorpsstraat 1: aan de zijde van de Oosteinde: bestemming agrarisch met waarden; </a:t>
            </a:r>
          </a:p>
          <a:p>
            <a:pPr marL="342900" indent="-342900">
              <a:buFontTx/>
              <a:buChar char="-"/>
            </a:pPr>
            <a:r>
              <a:rPr lang="nl-NL" dirty="0"/>
              <a:t>BP Dorpsstraat 1: bestaande ontsluitingen voor het bedrijf en de bedrijfswoning als aanduiding opgenomen in de bestemming agrarisch met waarden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61D1F3CB-BA93-248C-3119-AC45F7C96F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716" y="6063490"/>
            <a:ext cx="2048402" cy="597043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E48B6E9D-3A64-28AD-6D7B-721A8043F542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8428588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C89A3-F1FB-426D-AD53-50B7E1271653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februari 2026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197DB2CD-B174-259A-C2CC-C59FC492782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097199" y="7322519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6525B3DF-85B7-A952-B8EE-A6CD41EA951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71275" y="7264078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Tijdelijke aanduiding voor afbeelding 23" descr="Afbeelding met buitenshuis, hemel, weg, boom&#10;&#10;Door AI gegenereerde inhoud is mogelijk onjuist.">
            <a:extLst>
              <a:ext uri="{FF2B5EF4-FFF2-40B4-BE49-F238E27FC236}">
                <a16:creationId xmlns:a16="http://schemas.microsoft.com/office/drawing/2014/main" id="{0E966B42-7C9A-656A-3F39-895A969297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81" b="-1"/>
          <a:stretch>
            <a:fillRect/>
          </a:stretch>
        </p:blipFill>
        <p:spPr>
          <a:xfrm>
            <a:off x="6762749" y="218202"/>
            <a:ext cx="5313411" cy="1987230"/>
          </a:xfrm>
          <a:custGeom>
            <a:avLst/>
            <a:gdLst>
              <a:gd name="connsiteX0" fmla="*/ 11553301 w 12192000"/>
              <a:gd name="connsiteY0" fmla="*/ 0 h 7141369"/>
              <a:gd name="connsiteX1" fmla="*/ 12109974 w 12192000"/>
              <a:gd name="connsiteY1" fmla="*/ 0 h 7141369"/>
              <a:gd name="connsiteX2" fmla="*/ 12192000 w 12192000"/>
              <a:gd name="connsiteY2" fmla="*/ 82026 h 7141369"/>
              <a:gd name="connsiteX3" fmla="*/ 12192000 w 12192000"/>
              <a:gd name="connsiteY3" fmla="*/ 149612 h 7141369"/>
              <a:gd name="connsiteX4" fmla="*/ 12192000 w 12192000"/>
              <a:gd name="connsiteY4" fmla="*/ 283369 h 7141369"/>
              <a:gd name="connsiteX5" fmla="*/ 12192000 w 12192000"/>
              <a:gd name="connsiteY5" fmla="*/ 395627 h 7141369"/>
              <a:gd name="connsiteX6" fmla="*/ 12192000 w 12192000"/>
              <a:gd name="connsiteY6" fmla="*/ 806004 h 7141369"/>
              <a:gd name="connsiteX7" fmla="*/ 12192000 w 12192000"/>
              <a:gd name="connsiteY7" fmla="*/ 7141369 h 7141369"/>
              <a:gd name="connsiteX8" fmla="*/ 0 w 12192000"/>
              <a:gd name="connsiteY8" fmla="*/ 7141369 h 7141369"/>
              <a:gd name="connsiteX9" fmla="*/ 0 w 12192000"/>
              <a:gd name="connsiteY9" fmla="*/ 283369 h 7141369"/>
              <a:gd name="connsiteX10" fmla="*/ 11471275 w 12192000"/>
              <a:gd name="connsiteY10" fmla="*/ 283369 h 7141369"/>
              <a:gd name="connsiteX11" fmla="*/ 11471275 w 12192000"/>
              <a:gd name="connsiteY11" fmla="*/ 149612 h 7141369"/>
              <a:gd name="connsiteX12" fmla="*/ 11471275 w 12192000"/>
              <a:gd name="connsiteY12" fmla="*/ 82026 h 7141369"/>
              <a:gd name="connsiteX13" fmla="*/ 11553301 w 12192000"/>
              <a:gd name="connsiteY13" fmla="*/ 0 h 714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7141369">
                <a:moveTo>
                  <a:pt x="11553301" y="0"/>
                </a:moveTo>
                <a:lnTo>
                  <a:pt x="12109974" y="0"/>
                </a:lnTo>
                <a:cubicBezTo>
                  <a:pt x="12155276" y="0"/>
                  <a:pt x="12192000" y="36724"/>
                  <a:pt x="12192000" y="82026"/>
                </a:cubicBezTo>
                <a:lnTo>
                  <a:pt x="12192000" y="149612"/>
                </a:lnTo>
                <a:lnTo>
                  <a:pt x="12192000" y="283369"/>
                </a:lnTo>
                <a:lnTo>
                  <a:pt x="12192000" y="395627"/>
                </a:lnTo>
                <a:lnTo>
                  <a:pt x="12192000" y="806004"/>
                </a:lnTo>
                <a:lnTo>
                  <a:pt x="12192000" y="7141369"/>
                </a:lnTo>
                <a:lnTo>
                  <a:pt x="0" y="7141369"/>
                </a:lnTo>
                <a:lnTo>
                  <a:pt x="0" y="283369"/>
                </a:lnTo>
                <a:lnTo>
                  <a:pt x="11471275" y="283369"/>
                </a:lnTo>
                <a:lnTo>
                  <a:pt x="11471275" y="149612"/>
                </a:lnTo>
                <a:lnTo>
                  <a:pt x="11471275" y="82026"/>
                </a:lnTo>
                <a:cubicBezTo>
                  <a:pt x="11471275" y="36724"/>
                  <a:pt x="11507999" y="0"/>
                  <a:pt x="11553301" y="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407903998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73ACA-2FBB-3D92-3209-F6145F966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2BDF4EDA-FF2A-CE8D-A869-30DA9CD3A1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40000">
            <a:off x="8192887" y="3316194"/>
            <a:ext cx="3916051" cy="2613894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9AC0F3B1-A6C2-304B-E0B5-D4CE690430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838519"/>
            <a:ext cx="12192000" cy="1019481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F933C59B-1C84-F84F-C1C3-0448ACABF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477" y="310790"/>
            <a:ext cx="5212032" cy="5959587"/>
          </a:xfrm>
        </p:spPr>
        <p:txBody>
          <a:bodyPr/>
          <a:lstStyle/>
          <a:p>
            <a:r>
              <a:rPr lang="nl-NL" dirty="0"/>
              <a:t> 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E1FF839E-E69C-1072-87FC-56E6D84FEF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716" y="6063490"/>
            <a:ext cx="2048402" cy="597043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F6F5E8EE-71D9-D0BF-878A-682CE3787E7C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8428588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C89A3-F1FB-426D-AD53-50B7E1271653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februari 2026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B6D15DE1-B9E7-C0C4-2DDD-42DD837A42F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097199" y="7322519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12C17B2C-A929-7BF5-2B34-B63A42D8CC8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71275" y="7264078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Tijdelijke aanduiding voor afbeelding 23" descr="Afbeelding met buitenshuis, hemel, weg, boom&#10;&#10;Door AI gegenereerde inhoud is mogelijk onjuist.">
            <a:extLst>
              <a:ext uri="{FF2B5EF4-FFF2-40B4-BE49-F238E27FC236}">
                <a16:creationId xmlns:a16="http://schemas.microsoft.com/office/drawing/2014/main" id="{F396B187-4D6E-3A76-8C87-E2D74E8069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81" b="-1"/>
          <a:stretch>
            <a:fillRect/>
          </a:stretch>
        </p:blipFill>
        <p:spPr>
          <a:xfrm>
            <a:off x="6829705" y="3032942"/>
            <a:ext cx="1962985" cy="2138778"/>
          </a:xfrm>
          <a:custGeom>
            <a:avLst/>
            <a:gdLst>
              <a:gd name="connsiteX0" fmla="*/ 11553301 w 12192000"/>
              <a:gd name="connsiteY0" fmla="*/ 0 h 7141369"/>
              <a:gd name="connsiteX1" fmla="*/ 12109974 w 12192000"/>
              <a:gd name="connsiteY1" fmla="*/ 0 h 7141369"/>
              <a:gd name="connsiteX2" fmla="*/ 12192000 w 12192000"/>
              <a:gd name="connsiteY2" fmla="*/ 82026 h 7141369"/>
              <a:gd name="connsiteX3" fmla="*/ 12192000 w 12192000"/>
              <a:gd name="connsiteY3" fmla="*/ 149612 h 7141369"/>
              <a:gd name="connsiteX4" fmla="*/ 12192000 w 12192000"/>
              <a:gd name="connsiteY4" fmla="*/ 283369 h 7141369"/>
              <a:gd name="connsiteX5" fmla="*/ 12192000 w 12192000"/>
              <a:gd name="connsiteY5" fmla="*/ 395627 h 7141369"/>
              <a:gd name="connsiteX6" fmla="*/ 12192000 w 12192000"/>
              <a:gd name="connsiteY6" fmla="*/ 806004 h 7141369"/>
              <a:gd name="connsiteX7" fmla="*/ 12192000 w 12192000"/>
              <a:gd name="connsiteY7" fmla="*/ 7141369 h 7141369"/>
              <a:gd name="connsiteX8" fmla="*/ 0 w 12192000"/>
              <a:gd name="connsiteY8" fmla="*/ 7141369 h 7141369"/>
              <a:gd name="connsiteX9" fmla="*/ 0 w 12192000"/>
              <a:gd name="connsiteY9" fmla="*/ 283369 h 7141369"/>
              <a:gd name="connsiteX10" fmla="*/ 11471275 w 12192000"/>
              <a:gd name="connsiteY10" fmla="*/ 283369 h 7141369"/>
              <a:gd name="connsiteX11" fmla="*/ 11471275 w 12192000"/>
              <a:gd name="connsiteY11" fmla="*/ 149612 h 7141369"/>
              <a:gd name="connsiteX12" fmla="*/ 11471275 w 12192000"/>
              <a:gd name="connsiteY12" fmla="*/ 82026 h 7141369"/>
              <a:gd name="connsiteX13" fmla="*/ 11553301 w 12192000"/>
              <a:gd name="connsiteY13" fmla="*/ 0 h 714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7141369">
                <a:moveTo>
                  <a:pt x="11553301" y="0"/>
                </a:moveTo>
                <a:lnTo>
                  <a:pt x="12109974" y="0"/>
                </a:lnTo>
                <a:cubicBezTo>
                  <a:pt x="12155276" y="0"/>
                  <a:pt x="12192000" y="36724"/>
                  <a:pt x="12192000" y="82026"/>
                </a:cubicBezTo>
                <a:lnTo>
                  <a:pt x="12192000" y="149612"/>
                </a:lnTo>
                <a:lnTo>
                  <a:pt x="12192000" y="283369"/>
                </a:lnTo>
                <a:lnTo>
                  <a:pt x="12192000" y="395627"/>
                </a:lnTo>
                <a:lnTo>
                  <a:pt x="12192000" y="806004"/>
                </a:lnTo>
                <a:lnTo>
                  <a:pt x="12192000" y="7141369"/>
                </a:lnTo>
                <a:lnTo>
                  <a:pt x="0" y="7141369"/>
                </a:lnTo>
                <a:lnTo>
                  <a:pt x="0" y="283369"/>
                </a:lnTo>
                <a:lnTo>
                  <a:pt x="11471275" y="283369"/>
                </a:lnTo>
                <a:lnTo>
                  <a:pt x="11471275" y="149612"/>
                </a:lnTo>
                <a:lnTo>
                  <a:pt x="11471275" y="82026"/>
                </a:lnTo>
                <a:cubicBezTo>
                  <a:pt x="11471275" y="36724"/>
                  <a:pt x="11507999" y="0"/>
                  <a:pt x="11553301" y="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C92CA3C-3FF3-A61E-27D6-338F0A64F1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1214ED-1425-EF79-2CF4-F7F075BF4649}"/>
              </a:ext>
            </a:extLst>
          </p:cNvPr>
          <p:cNvSpPr txBox="1"/>
          <p:nvPr/>
        </p:nvSpPr>
        <p:spPr>
          <a:xfrm>
            <a:off x="1310326" y="52784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nl-NL" sz="1600" dirty="0" err="1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E006455-2D21-4C7B-B63A-06915078715E}"/>
              </a:ext>
            </a:extLst>
          </p:cNvPr>
          <p:cNvSpPr txBox="1"/>
          <p:nvPr/>
        </p:nvSpPr>
        <p:spPr>
          <a:xfrm>
            <a:off x="200025" y="191841"/>
            <a:ext cx="4121691" cy="200111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nl-NL" sz="1600" dirty="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solidFill>
                  <a:schemeClr val="bg1"/>
                </a:solidFill>
              </a:rPr>
              <a:t>landschappelijke inrichting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solidFill>
                  <a:schemeClr val="bg1"/>
                </a:solidFill>
              </a:rPr>
              <a:t>ontwerp BP  ter inzage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36B192C-AE11-7DFB-1D61-FEA60E8838AB}"/>
              </a:ext>
            </a:extLst>
          </p:cNvPr>
          <p:cNvSpPr txBox="1"/>
          <p:nvPr/>
        </p:nvSpPr>
        <p:spPr>
          <a:xfrm>
            <a:off x="200025" y="2914649"/>
            <a:ext cx="3504710" cy="16848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nl-NL" sz="1600" dirty="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solidFill>
                  <a:schemeClr val="bg1"/>
                </a:solidFill>
              </a:rPr>
              <a:t>landschappelijk inrichting 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solidFill>
                  <a:schemeClr val="bg1"/>
                </a:solidFill>
              </a:rPr>
              <a:t>gewijzigd ontwerp BP 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solidFill>
                  <a:schemeClr val="bg1"/>
                </a:solidFill>
              </a:rPr>
              <a:t>ter vaststelling</a:t>
            </a:r>
          </a:p>
        </p:txBody>
      </p:sp>
      <p:pic>
        <p:nvPicPr>
          <p:cNvPr id="30" name="Afbeelding 29" descr="Afbeelding met tekst, kaart, diagram, Plan&#10;&#10;Door AI gegenereerde inhoud is mogelijk onjuist.">
            <a:extLst>
              <a:ext uri="{FF2B5EF4-FFF2-40B4-BE49-F238E27FC236}">
                <a16:creationId xmlns:a16="http://schemas.microsoft.com/office/drawing/2014/main" id="{E6D0709E-A356-427D-8127-32A826C4D4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1951" y="3032942"/>
            <a:ext cx="7754278" cy="2536997"/>
          </a:xfrm>
          <a:prstGeom prst="rect">
            <a:avLst/>
          </a:prstGeom>
        </p:spPr>
      </p:pic>
      <p:pic>
        <p:nvPicPr>
          <p:cNvPr id="32" name="Afbeelding 31" descr="Afbeelding met tekst, diagram, kaart, Plan&#10;&#10;Door AI gegenereerde inhoud is mogelijk onjuist.">
            <a:extLst>
              <a:ext uri="{FF2B5EF4-FFF2-40B4-BE49-F238E27FC236}">
                <a16:creationId xmlns:a16="http://schemas.microsoft.com/office/drawing/2014/main" id="{8D9D076E-BD09-693E-0E09-0118177A5E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7609" y="191841"/>
            <a:ext cx="7738620" cy="260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1065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AE26F-5770-DF6E-2EFC-DA579E1D9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43F11F8A-E6A6-CC68-34EA-B6FFB6181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40000">
            <a:off x="8274326" y="3270078"/>
            <a:ext cx="3916051" cy="2613894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392D1C12-44C9-588D-7883-225F921EE6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838519"/>
            <a:ext cx="12192000" cy="1019481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505F3FFC-86BA-AAF1-5972-BF2D2EA32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33729"/>
            <a:ext cx="3600000" cy="180000"/>
          </a:xfrm>
        </p:spPr>
        <p:txBody>
          <a:bodyPr/>
          <a:lstStyle/>
          <a:p>
            <a:r>
              <a:rPr lang="nl-NL"/>
              <a:t>Titeldia (groen)</a:t>
            </a:r>
            <a:endParaRPr lang="nl-NL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FAC66CAF-C169-4512-7B62-5C8F5F860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477" y="310790"/>
            <a:ext cx="11470284" cy="7394935"/>
          </a:xfrm>
        </p:spPr>
        <p:txBody>
          <a:bodyPr/>
          <a:lstStyle/>
          <a:p>
            <a:r>
              <a:rPr lang="nl-NL" sz="2800" dirty="0"/>
              <a:t>LICHT:</a:t>
            </a:r>
          </a:p>
          <a:p>
            <a:r>
              <a:rPr lang="nl-NL" dirty="0"/>
              <a:t>    -  autoverlichting</a:t>
            </a:r>
          </a:p>
          <a:p>
            <a:r>
              <a:rPr lang="nl-NL" dirty="0"/>
              <a:t>    -  verlichting terrein 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landschappelijk inrichtingsplan voorziet in gebiedseigen beplanting; groenblijvend ter hoogte van gedeelte waar auto’s worden geparkeerd</a:t>
            </a:r>
          </a:p>
          <a:p>
            <a:pPr marL="342900" indent="-342900">
              <a:buFontTx/>
              <a:buChar char="-"/>
            </a:pPr>
            <a:r>
              <a:rPr lang="nl-NL" dirty="0"/>
              <a:t>bedrijfsgebouw oostzijde met gesloten wand; geldt ook voor nieuw te bouwen bedrijfsopstal </a:t>
            </a:r>
          </a:p>
          <a:p>
            <a:pPr marL="342900" indent="-342900">
              <a:buFontTx/>
              <a:buChar char="-"/>
            </a:pPr>
            <a:r>
              <a:rPr lang="nl-NL" dirty="0"/>
              <a:t>lichtmasten niet hoger dan 5 meter</a:t>
            </a:r>
          </a:p>
          <a:p>
            <a:pPr marL="342900" indent="-342900">
              <a:buFontTx/>
              <a:buChar char="-"/>
            </a:pPr>
            <a:r>
              <a:rPr lang="nl-NL" dirty="0"/>
              <a:t>initiatiefnemer heeft verlichting aangepast 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/>
              <a:t>	  </a:t>
            </a:r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2D076DEF-102C-AC7F-1C56-C9F8E4AD3A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716" y="6063490"/>
            <a:ext cx="2048402" cy="597043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F517C92C-90C1-20F5-5A00-B724D7267F96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8428588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C89A3-F1FB-426D-AD53-50B7E1271653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februari 2026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0B95CFD1-D2DD-B1F5-DB29-47794C9C2C4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097199" y="7322519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9B4F2FD-1CF8-F82F-4AF1-2E2D8C20FB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71275" y="7264078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Tijdelijke aanduiding voor afbeelding 23" descr="Afbeelding met buitenshuis, hemel, weg, boom&#10;&#10;Door AI gegenereerde inhoud is mogelijk onjuist.">
            <a:extLst>
              <a:ext uri="{FF2B5EF4-FFF2-40B4-BE49-F238E27FC236}">
                <a16:creationId xmlns:a16="http://schemas.microsoft.com/office/drawing/2014/main" id="{ED4B5AF3-3B3C-75F7-3EEA-EF5B4B76F1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81" b="-1"/>
          <a:stretch>
            <a:fillRect/>
          </a:stretch>
        </p:blipFill>
        <p:spPr>
          <a:xfrm>
            <a:off x="7000763" y="142594"/>
            <a:ext cx="4922998" cy="1841215"/>
          </a:xfrm>
          <a:custGeom>
            <a:avLst/>
            <a:gdLst>
              <a:gd name="connsiteX0" fmla="*/ 11553301 w 12192000"/>
              <a:gd name="connsiteY0" fmla="*/ 0 h 7141369"/>
              <a:gd name="connsiteX1" fmla="*/ 12109974 w 12192000"/>
              <a:gd name="connsiteY1" fmla="*/ 0 h 7141369"/>
              <a:gd name="connsiteX2" fmla="*/ 12192000 w 12192000"/>
              <a:gd name="connsiteY2" fmla="*/ 82026 h 7141369"/>
              <a:gd name="connsiteX3" fmla="*/ 12192000 w 12192000"/>
              <a:gd name="connsiteY3" fmla="*/ 149612 h 7141369"/>
              <a:gd name="connsiteX4" fmla="*/ 12192000 w 12192000"/>
              <a:gd name="connsiteY4" fmla="*/ 283369 h 7141369"/>
              <a:gd name="connsiteX5" fmla="*/ 12192000 w 12192000"/>
              <a:gd name="connsiteY5" fmla="*/ 395627 h 7141369"/>
              <a:gd name="connsiteX6" fmla="*/ 12192000 w 12192000"/>
              <a:gd name="connsiteY6" fmla="*/ 806004 h 7141369"/>
              <a:gd name="connsiteX7" fmla="*/ 12192000 w 12192000"/>
              <a:gd name="connsiteY7" fmla="*/ 7141369 h 7141369"/>
              <a:gd name="connsiteX8" fmla="*/ 0 w 12192000"/>
              <a:gd name="connsiteY8" fmla="*/ 7141369 h 7141369"/>
              <a:gd name="connsiteX9" fmla="*/ 0 w 12192000"/>
              <a:gd name="connsiteY9" fmla="*/ 283369 h 7141369"/>
              <a:gd name="connsiteX10" fmla="*/ 11471275 w 12192000"/>
              <a:gd name="connsiteY10" fmla="*/ 283369 h 7141369"/>
              <a:gd name="connsiteX11" fmla="*/ 11471275 w 12192000"/>
              <a:gd name="connsiteY11" fmla="*/ 149612 h 7141369"/>
              <a:gd name="connsiteX12" fmla="*/ 11471275 w 12192000"/>
              <a:gd name="connsiteY12" fmla="*/ 82026 h 7141369"/>
              <a:gd name="connsiteX13" fmla="*/ 11553301 w 12192000"/>
              <a:gd name="connsiteY13" fmla="*/ 0 h 714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7141369">
                <a:moveTo>
                  <a:pt x="11553301" y="0"/>
                </a:moveTo>
                <a:lnTo>
                  <a:pt x="12109974" y="0"/>
                </a:lnTo>
                <a:cubicBezTo>
                  <a:pt x="12155276" y="0"/>
                  <a:pt x="12192000" y="36724"/>
                  <a:pt x="12192000" y="82026"/>
                </a:cubicBezTo>
                <a:lnTo>
                  <a:pt x="12192000" y="149612"/>
                </a:lnTo>
                <a:lnTo>
                  <a:pt x="12192000" y="283369"/>
                </a:lnTo>
                <a:lnTo>
                  <a:pt x="12192000" y="395627"/>
                </a:lnTo>
                <a:lnTo>
                  <a:pt x="12192000" y="806004"/>
                </a:lnTo>
                <a:lnTo>
                  <a:pt x="12192000" y="7141369"/>
                </a:lnTo>
                <a:lnTo>
                  <a:pt x="0" y="7141369"/>
                </a:lnTo>
                <a:lnTo>
                  <a:pt x="0" y="283369"/>
                </a:lnTo>
                <a:lnTo>
                  <a:pt x="11471275" y="283369"/>
                </a:lnTo>
                <a:lnTo>
                  <a:pt x="11471275" y="149612"/>
                </a:lnTo>
                <a:lnTo>
                  <a:pt x="11471275" y="82026"/>
                </a:lnTo>
                <a:cubicBezTo>
                  <a:pt x="11471275" y="36724"/>
                  <a:pt x="11507999" y="0"/>
                  <a:pt x="11553301" y="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3301393707"/>
      </p:ext>
    </p:extLst>
  </p:cSld>
  <p:clrMapOvr>
    <a:masterClrMapping/>
  </p:clrMapOvr>
  <p:transition spd="slow">
    <p:cov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BLANGUAGEID" val="nl-NL"/>
</p:tagLst>
</file>

<file path=ppt/theme/theme1.xml><?xml version="1.0" encoding="utf-8"?>
<a:theme xmlns:a="http://schemas.openxmlformats.org/drawingml/2006/main" name="Templateset - gemeente Krimpenerwaard">
  <a:themeElements>
    <a:clrScheme name="PPT - Groen &amp; grijs">
      <a:dk1>
        <a:srgbClr val="211F26"/>
      </a:dk1>
      <a:lt1>
        <a:srgbClr val="FFFFFF"/>
      </a:lt1>
      <a:dk2>
        <a:srgbClr val="8B859B"/>
      </a:dk2>
      <a:lt2>
        <a:srgbClr val="DADADA"/>
      </a:lt2>
      <a:accent1>
        <a:srgbClr val="003E51"/>
      </a:accent1>
      <a:accent2>
        <a:srgbClr val="71C5E8"/>
      </a:accent2>
      <a:accent3>
        <a:srgbClr val="00B1EB"/>
      </a:accent3>
      <a:accent4>
        <a:srgbClr val="006D9E"/>
      </a:accent4>
      <a:accent5>
        <a:srgbClr val="00843D"/>
      </a:accent5>
      <a:accent6>
        <a:srgbClr val="78BE20"/>
      </a:accent6>
      <a:hlink>
        <a:srgbClr val="006D9E"/>
      </a:hlink>
      <a:folHlink>
        <a:srgbClr val="71C5E8"/>
      </a:folHlink>
    </a:clrScheme>
    <a:fontScheme name="Lettertypen gemeente Krimpenerwa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Bef>
            <a:spcPts val="200"/>
          </a:spcBef>
          <a:spcAft>
            <a:spcPts val="2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1115</TotalTime>
  <Words>885</Words>
  <Application>Microsoft Office PowerPoint</Application>
  <PresentationFormat>Breedbeeld</PresentationFormat>
  <Paragraphs>236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Segoe UI</vt:lpstr>
      <vt:lpstr>Segoe UI Light</vt:lpstr>
      <vt:lpstr>Templateset - gemeente Krimpenerwaard</vt:lpstr>
      <vt:lpstr>Titeldia (groen)</vt:lpstr>
      <vt:lpstr>Titeldia (groen)</vt:lpstr>
      <vt:lpstr>Titeldia (groen)</vt:lpstr>
      <vt:lpstr>Titeldia (groen)</vt:lpstr>
      <vt:lpstr>Titeldia (groen)</vt:lpstr>
      <vt:lpstr>Titeldia (groen)</vt:lpstr>
      <vt:lpstr>Titeldia (groen)</vt:lpstr>
      <vt:lpstr>PowerPoint-presentatie</vt:lpstr>
      <vt:lpstr>Titeldia (groen)</vt:lpstr>
      <vt:lpstr>Titeldia (groen)</vt:lpstr>
      <vt:lpstr>Titeldia (groen)</vt:lpstr>
      <vt:lpstr>Titeldia (groen)</vt:lpstr>
      <vt:lpstr>Titeldia (groen)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Marjan de Graaf</dc:creator>
  <cp:lastModifiedBy>Marjan de Graaf</cp:lastModifiedBy>
  <cp:revision>21</cp:revision>
  <cp:lastPrinted>2026-02-24T07:48:40Z</cp:lastPrinted>
  <dcterms:created xsi:type="dcterms:W3CDTF">2026-02-16T09:02:28Z</dcterms:created>
  <dcterms:modified xsi:type="dcterms:W3CDTF">2026-02-26T07:48:50Z</dcterms:modified>
</cp:coreProperties>
</file>